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57" r:id="rId4"/>
    <p:sldId id="258" r:id="rId5"/>
    <p:sldId id="259" r:id="rId6"/>
    <p:sldId id="261" r:id="rId7"/>
    <p:sldId id="262" r:id="rId8"/>
    <p:sldId id="260" r:id="rId9"/>
    <p:sldId id="267" r:id="rId10"/>
    <p:sldId id="264" r:id="rId11"/>
    <p:sldId id="265" r:id="rId12"/>
    <p:sldId id="268" r:id="rId13"/>
    <p:sldId id="269" r:id="rId14"/>
    <p:sldId id="270" r:id="rId15"/>
    <p:sldId id="271" r:id="rId16"/>
    <p:sldId id="283" r:id="rId17"/>
    <p:sldId id="272" r:id="rId18"/>
    <p:sldId id="285" r:id="rId19"/>
    <p:sldId id="277" r:id="rId20"/>
    <p:sldId id="273" r:id="rId21"/>
    <p:sldId id="278" r:id="rId22"/>
    <p:sldId id="289" r:id="rId23"/>
    <p:sldId id="286" r:id="rId24"/>
    <p:sldId id="274" r:id="rId25"/>
    <p:sldId id="287" r:id="rId26"/>
    <p:sldId id="276" r:id="rId27"/>
    <p:sldId id="275" r:id="rId28"/>
    <p:sldId id="279" r:id="rId29"/>
    <p:sldId id="291" r:id="rId30"/>
    <p:sldId id="292" r:id="rId31"/>
    <p:sldId id="290" r:id="rId32"/>
    <p:sldId id="288" r:id="rId33"/>
    <p:sldId id="298" r:id="rId34"/>
    <p:sldId id="293" r:id="rId35"/>
    <p:sldId id="299" r:id="rId36"/>
    <p:sldId id="294" r:id="rId37"/>
    <p:sldId id="295" r:id="rId38"/>
    <p:sldId id="296" r:id="rId39"/>
    <p:sldId id="297" r:id="rId40"/>
    <p:sldId id="281" r:id="rId41"/>
    <p:sldId id="284" r:id="rId42"/>
    <p:sldId id="282" r:id="rId43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61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Client\O$\tmp_fig\SURF_ug_SO2.SenSlope.txt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Client\O$\tmp_fig\SURF_ug_SO4.SenSlope.txt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Client\O$\tmp_fig\WCONC_SOX.SenSlope.txt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186351706036747"/>
          <c:y val="7.4548702245552628E-2"/>
          <c:w val="0.71413757655293086"/>
          <c:h val="0.897198891805190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SURF_ug_SO2.SenSlope!$C$1</c:f>
              <c:strCache>
                <c:ptCount val="1"/>
                <c:pt idx="0">
                  <c:v>perc_mod</c:v>
                </c:pt>
              </c:strCache>
            </c:strRef>
          </c:tx>
          <c:invertIfNegative val="0"/>
          <c:cat>
            <c:strRef>
              <c:f>SURF_ug_SO2.SenSlope!$A$2:$A$36</c:f>
              <c:strCache>
                <c:ptCount val="35"/>
                <c:pt idx="0">
                  <c:v>AT0002R</c:v>
                </c:pt>
                <c:pt idx="1">
                  <c:v>AT0005R</c:v>
                </c:pt>
                <c:pt idx="2">
                  <c:v>CH0001G</c:v>
                </c:pt>
                <c:pt idx="3">
                  <c:v>CH0002R</c:v>
                </c:pt>
                <c:pt idx="4">
                  <c:v>CZ0001R</c:v>
                </c:pt>
                <c:pt idx="5">
                  <c:v>CZ0003R</c:v>
                </c:pt>
                <c:pt idx="6">
                  <c:v>DE0001R</c:v>
                </c:pt>
                <c:pt idx="7">
                  <c:v>DE0002R</c:v>
                </c:pt>
                <c:pt idx="8">
                  <c:v>DE0003R</c:v>
                </c:pt>
                <c:pt idx="9">
                  <c:v>DE0007R</c:v>
                </c:pt>
                <c:pt idx="10">
                  <c:v>DK0003R</c:v>
                </c:pt>
                <c:pt idx="11">
                  <c:v>DK0005R</c:v>
                </c:pt>
                <c:pt idx="12">
                  <c:v>DK0008R</c:v>
                </c:pt>
                <c:pt idx="13">
                  <c:v>FI0004R</c:v>
                </c:pt>
                <c:pt idx="14">
                  <c:v>FI0009R</c:v>
                </c:pt>
                <c:pt idx="15">
                  <c:v>FI0017R</c:v>
                </c:pt>
                <c:pt idx="16">
                  <c:v>FI0022R</c:v>
                </c:pt>
                <c:pt idx="17">
                  <c:v>GB0037R</c:v>
                </c:pt>
                <c:pt idx="18">
                  <c:v>HU0002R</c:v>
                </c:pt>
                <c:pt idx="19">
                  <c:v>IE0001R</c:v>
                </c:pt>
                <c:pt idx="20">
                  <c:v>IT0004R</c:v>
                </c:pt>
                <c:pt idx="21">
                  <c:v>LT0015R</c:v>
                </c:pt>
                <c:pt idx="22">
                  <c:v>LV0010R</c:v>
                </c:pt>
                <c:pt idx="23">
                  <c:v>NL0009R</c:v>
                </c:pt>
                <c:pt idx="24">
                  <c:v>NO0001R</c:v>
                </c:pt>
                <c:pt idx="25">
                  <c:v>NO0015R</c:v>
                </c:pt>
                <c:pt idx="26">
                  <c:v>NO0039R</c:v>
                </c:pt>
                <c:pt idx="27">
                  <c:v>NO0042G</c:v>
                </c:pt>
                <c:pt idx="28">
                  <c:v>PL0002R</c:v>
                </c:pt>
                <c:pt idx="29">
                  <c:v>PL0003R</c:v>
                </c:pt>
                <c:pt idx="30">
                  <c:v>RS0005R</c:v>
                </c:pt>
                <c:pt idx="31">
                  <c:v>SE0002R</c:v>
                </c:pt>
                <c:pt idx="32">
                  <c:v>SE0005R</c:v>
                </c:pt>
                <c:pt idx="33">
                  <c:v>SE0011R</c:v>
                </c:pt>
                <c:pt idx="34">
                  <c:v>SK0002R</c:v>
                </c:pt>
              </c:strCache>
            </c:strRef>
          </c:cat>
          <c:val>
            <c:numRef>
              <c:f>SURF_ug_SO2.SenSlope!$C$2:$C$36</c:f>
              <c:numCache>
                <c:formatCode>General</c:formatCode>
                <c:ptCount val="35"/>
                <c:pt idx="0">
                  <c:v>-4.3045799999999996</c:v>
                </c:pt>
                <c:pt idx="1">
                  <c:v>-4.4015000000000004</c:v>
                </c:pt>
                <c:pt idx="2">
                  <c:v>-4.2196100000000003</c:v>
                </c:pt>
                <c:pt idx="3">
                  <c:v>-3.6266500000000002</c:v>
                </c:pt>
                <c:pt idx="4">
                  <c:v>-4.7254699999999996</c:v>
                </c:pt>
                <c:pt idx="5">
                  <c:v>-4.69597</c:v>
                </c:pt>
                <c:pt idx="6">
                  <c:v>-4.3768500000000001</c:v>
                </c:pt>
                <c:pt idx="7">
                  <c:v>-4.4499500000000003</c:v>
                </c:pt>
                <c:pt idx="8">
                  <c:v>-4.1296200000000001</c:v>
                </c:pt>
                <c:pt idx="9">
                  <c:v>-4.6143599999999996</c:v>
                </c:pt>
                <c:pt idx="10">
                  <c:v>-4.4183599999999998</c:v>
                </c:pt>
                <c:pt idx="11">
                  <c:v>-4.0847699999999998</c:v>
                </c:pt>
                <c:pt idx="12">
                  <c:v>-3.7057500000000001</c:v>
                </c:pt>
                <c:pt idx="13">
                  <c:v>-4.1010600000000004</c:v>
                </c:pt>
                <c:pt idx="14">
                  <c:v>-3.55281</c:v>
                </c:pt>
                <c:pt idx="15">
                  <c:v>-3.4770699999999999</c:v>
                </c:pt>
                <c:pt idx="16">
                  <c:v>-3.1680999999999999</c:v>
                </c:pt>
                <c:pt idx="17">
                  <c:v>-4.75129</c:v>
                </c:pt>
                <c:pt idx="18">
                  <c:v>-4.2065400000000004</c:v>
                </c:pt>
                <c:pt idx="19">
                  <c:v>-4.0887700000000002</c:v>
                </c:pt>
                <c:pt idx="20">
                  <c:v>-4.8765499999999999</c:v>
                </c:pt>
                <c:pt idx="21">
                  <c:v>-4.1657700000000002</c:v>
                </c:pt>
                <c:pt idx="22">
                  <c:v>-4.3149199999999999</c:v>
                </c:pt>
                <c:pt idx="23">
                  <c:v>-4.4595500000000001</c:v>
                </c:pt>
                <c:pt idx="24">
                  <c:v>-4.2201500000000003</c:v>
                </c:pt>
                <c:pt idx="25">
                  <c:v>-4.3653700000000004</c:v>
                </c:pt>
                <c:pt idx="26">
                  <c:v>-4.1098600000000003</c:v>
                </c:pt>
                <c:pt idx="27">
                  <c:v>-2.5349599999999999</c:v>
                </c:pt>
                <c:pt idx="28">
                  <c:v>-3.97993</c:v>
                </c:pt>
                <c:pt idx="29">
                  <c:v>-4.6608599999999996</c:v>
                </c:pt>
                <c:pt idx="30">
                  <c:v>-2.58792</c:v>
                </c:pt>
                <c:pt idx="31">
                  <c:v>-3.0311499999999998</c:v>
                </c:pt>
                <c:pt idx="32">
                  <c:v>-4.5392099999999997</c:v>
                </c:pt>
                <c:pt idx="33">
                  <c:v>-3.9367800000000002</c:v>
                </c:pt>
                <c:pt idx="34">
                  <c:v>-4.42408</c:v>
                </c:pt>
              </c:numCache>
            </c:numRef>
          </c:val>
        </c:ser>
        <c:ser>
          <c:idx val="1"/>
          <c:order val="1"/>
          <c:tx>
            <c:strRef>
              <c:f>SURF_ug_SO2.SenSlope!$E$1</c:f>
              <c:strCache>
                <c:ptCount val="1"/>
                <c:pt idx="0">
                  <c:v>perc_obs</c:v>
                </c:pt>
              </c:strCache>
            </c:strRef>
          </c:tx>
          <c:invertIfNegative val="0"/>
          <c:cat>
            <c:strRef>
              <c:f>SURF_ug_SO2.SenSlope!$A$2:$A$36</c:f>
              <c:strCache>
                <c:ptCount val="35"/>
                <c:pt idx="0">
                  <c:v>AT0002R</c:v>
                </c:pt>
                <c:pt idx="1">
                  <c:v>AT0005R</c:v>
                </c:pt>
                <c:pt idx="2">
                  <c:v>CH0001G</c:v>
                </c:pt>
                <c:pt idx="3">
                  <c:v>CH0002R</c:v>
                </c:pt>
                <c:pt idx="4">
                  <c:v>CZ0001R</c:v>
                </c:pt>
                <c:pt idx="5">
                  <c:v>CZ0003R</c:v>
                </c:pt>
                <c:pt idx="6">
                  <c:v>DE0001R</c:v>
                </c:pt>
                <c:pt idx="7">
                  <c:v>DE0002R</c:v>
                </c:pt>
                <c:pt idx="8">
                  <c:v>DE0003R</c:v>
                </c:pt>
                <c:pt idx="9">
                  <c:v>DE0007R</c:v>
                </c:pt>
                <c:pt idx="10">
                  <c:v>DK0003R</c:v>
                </c:pt>
                <c:pt idx="11">
                  <c:v>DK0005R</c:v>
                </c:pt>
                <c:pt idx="12">
                  <c:v>DK0008R</c:v>
                </c:pt>
                <c:pt idx="13">
                  <c:v>FI0004R</c:v>
                </c:pt>
                <c:pt idx="14">
                  <c:v>FI0009R</c:v>
                </c:pt>
                <c:pt idx="15">
                  <c:v>FI0017R</c:v>
                </c:pt>
                <c:pt idx="16">
                  <c:v>FI0022R</c:v>
                </c:pt>
                <c:pt idx="17">
                  <c:v>GB0037R</c:v>
                </c:pt>
                <c:pt idx="18">
                  <c:v>HU0002R</c:v>
                </c:pt>
                <c:pt idx="19">
                  <c:v>IE0001R</c:v>
                </c:pt>
                <c:pt idx="20">
                  <c:v>IT0004R</c:v>
                </c:pt>
                <c:pt idx="21">
                  <c:v>LT0015R</c:v>
                </c:pt>
                <c:pt idx="22">
                  <c:v>LV0010R</c:v>
                </c:pt>
                <c:pt idx="23">
                  <c:v>NL0009R</c:v>
                </c:pt>
                <c:pt idx="24">
                  <c:v>NO0001R</c:v>
                </c:pt>
                <c:pt idx="25">
                  <c:v>NO0015R</c:v>
                </c:pt>
                <c:pt idx="26">
                  <c:v>NO0039R</c:v>
                </c:pt>
                <c:pt idx="27">
                  <c:v>NO0042G</c:v>
                </c:pt>
                <c:pt idx="28">
                  <c:v>PL0002R</c:v>
                </c:pt>
                <c:pt idx="29">
                  <c:v>PL0003R</c:v>
                </c:pt>
                <c:pt idx="30">
                  <c:v>RS0005R</c:v>
                </c:pt>
                <c:pt idx="31">
                  <c:v>SE0002R</c:v>
                </c:pt>
                <c:pt idx="32">
                  <c:v>SE0005R</c:v>
                </c:pt>
                <c:pt idx="33">
                  <c:v>SE0011R</c:v>
                </c:pt>
                <c:pt idx="34">
                  <c:v>SK0002R</c:v>
                </c:pt>
              </c:strCache>
            </c:strRef>
          </c:cat>
          <c:val>
            <c:numRef>
              <c:f>SURF_ug_SO2.SenSlope!$E$2:$E$36</c:f>
              <c:numCache>
                <c:formatCode>General</c:formatCode>
                <c:ptCount val="35"/>
                <c:pt idx="0">
                  <c:v>-4.3739299999999997</c:v>
                </c:pt>
                <c:pt idx="1">
                  <c:v>-4.9465199999999996</c:v>
                </c:pt>
                <c:pt idx="2">
                  <c:v>-4.1884800000000002</c:v>
                </c:pt>
                <c:pt idx="3">
                  <c:v>-4.1345499999999999</c:v>
                </c:pt>
                <c:pt idx="4">
                  <c:v>-5.1516200000000003</c:v>
                </c:pt>
                <c:pt idx="5">
                  <c:v>-4.9967899999999998</c:v>
                </c:pt>
                <c:pt idx="6">
                  <c:v>-4.36205</c:v>
                </c:pt>
                <c:pt idx="7">
                  <c:v>-5.1514300000000004</c:v>
                </c:pt>
                <c:pt idx="8">
                  <c:v>-2.0533899999999998</c:v>
                </c:pt>
                <c:pt idx="9">
                  <c:v>-4.7469799999999998</c:v>
                </c:pt>
                <c:pt idx="10">
                  <c:v>-4.7773300000000001</c:v>
                </c:pt>
                <c:pt idx="11">
                  <c:v>-4.7773300000000001</c:v>
                </c:pt>
                <c:pt idx="12">
                  <c:v>-4.16404</c:v>
                </c:pt>
                <c:pt idx="13">
                  <c:v>-3.23129</c:v>
                </c:pt>
                <c:pt idx="14">
                  <c:v>-2.9887899999999998</c:v>
                </c:pt>
                <c:pt idx="15">
                  <c:v>-3.7893400000000002</c:v>
                </c:pt>
                <c:pt idx="16">
                  <c:v>-3.8107799999999998</c:v>
                </c:pt>
                <c:pt idx="17">
                  <c:v>-4.6776999999999997</c:v>
                </c:pt>
                <c:pt idx="18">
                  <c:v>-3.3867600000000002</c:v>
                </c:pt>
                <c:pt idx="19">
                  <c:v>-3.5112399999999999</c:v>
                </c:pt>
                <c:pt idx="20">
                  <c:v>-4.64358</c:v>
                </c:pt>
                <c:pt idx="21">
                  <c:v>-4.0104199999999999</c:v>
                </c:pt>
                <c:pt idx="22">
                  <c:v>-2.9445100000000002</c:v>
                </c:pt>
                <c:pt idx="23">
                  <c:v>-4.36226</c:v>
                </c:pt>
                <c:pt idx="24">
                  <c:v>-4.26065</c:v>
                </c:pt>
                <c:pt idx="25">
                  <c:v>-3.88889</c:v>
                </c:pt>
                <c:pt idx="26">
                  <c:v>-3.25203</c:v>
                </c:pt>
                <c:pt idx="27">
                  <c:v>-3.1088100000000001</c:v>
                </c:pt>
                <c:pt idx="28">
                  <c:v>-3.5102699999999998</c:v>
                </c:pt>
                <c:pt idx="29">
                  <c:v>-3.2107999999999999</c:v>
                </c:pt>
                <c:pt idx="30">
                  <c:v>4.8140700000000001</c:v>
                </c:pt>
                <c:pt idx="31">
                  <c:v>-3.9056099999999998</c:v>
                </c:pt>
                <c:pt idx="32">
                  <c:v>-4.1666699999999999</c:v>
                </c:pt>
                <c:pt idx="33">
                  <c:v>-4.5084499999999998</c:v>
                </c:pt>
                <c:pt idx="34">
                  <c:v>-5.0809600000000001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50016512"/>
        <c:axId val="508645888"/>
      </c:barChart>
      <c:catAx>
        <c:axId val="550016512"/>
        <c:scaling>
          <c:orientation val="minMax"/>
        </c:scaling>
        <c:delete val="0"/>
        <c:axPos val="b"/>
        <c:majorTickMark val="out"/>
        <c:minorTickMark val="none"/>
        <c:tickLblPos val="low"/>
        <c:crossAx val="508645888"/>
        <c:crosses val="autoZero"/>
        <c:auto val="1"/>
        <c:lblAlgn val="ctr"/>
        <c:lblOffset val="100"/>
        <c:noMultiLvlLbl val="0"/>
      </c:catAx>
      <c:valAx>
        <c:axId val="508645888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crossAx val="55001651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>
          <a:solidFill>
            <a:schemeClr val="tx1"/>
          </a:solidFill>
        </a:defRPr>
      </a:pPr>
      <a:endParaRPr lang="nb-NO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1393466569558115E-2"/>
          <c:y val="2.7973479137238719E-2"/>
          <c:w val="0.92956531064449632"/>
          <c:h val="0.847247131271128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SURF_ug_SO4.SenSlope!$C$1</c:f>
              <c:strCache>
                <c:ptCount val="1"/>
                <c:pt idx="0">
                  <c:v>mod  perc_change_mod</c:v>
                </c:pt>
              </c:strCache>
            </c:strRef>
          </c:tx>
          <c:invertIfNegative val="0"/>
          <c:cat>
            <c:strRef>
              <c:f>SURF_ug_SO4.SenSlope!$A$2:$A$24</c:f>
              <c:strCache>
                <c:ptCount val="23"/>
                <c:pt idx="0">
                  <c:v>CH0002R</c:v>
                </c:pt>
                <c:pt idx="1">
                  <c:v>CZ0001R</c:v>
                </c:pt>
                <c:pt idx="2">
                  <c:v>CZ0003R</c:v>
                </c:pt>
                <c:pt idx="3">
                  <c:v>DK0003R</c:v>
                </c:pt>
                <c:pt idx="4">
                  <c:v>DK0008R</c:v>
                </c:pt>
                <c:pt idx="5">
                  <c:v>FI0004R</c:v>
                </c:pt>
                <c:pt idx="6">
                  <c:v>FI0009R</c:v>
                </c:pt>
                <c:pt idx="7">
                  <c:v>FI0017R</c:v>
                </c:pt>
                <c:pt idx="8">
                  <c:v>FI0022R</c:v>
                </c:pt>
                <c:pt idx="9">
                  <c:v>HU0002R</c:v>
                </c:pt>
                <c:pt idx="10">
                  <c:v>IE0001R</c:v>
                </c:pt>
                <c:pt idx="11">
                  <c:v>IS0002R</c:v>
                </c:pt>
                <c:pt idx="12">
                  <c:v>LT0015R</c:v>
                </c:pt>
                <c:pt idx="13">
                  <c:v>NO0001</c:v>
                </c:pt>
                <c:pt idx="14">
                  <c:v>NO0015R</c:v>
                </c:pt>
                <c:pt idx="15">
                  <c:v>NO0039R</c:v>
                </c:pt>
                <c:pt idx="16">
                  <c:v>NO0042G</c:v>
                </c:pt>
                <c:pt idx="17">
                  <c:v>PL0002R</c:v>
                </c:pt>
                <c:pt idx="18">
                  <c:v>PL0003R</c:v>
                </c:pt>
                <c:pt idx="19">
                  <c:v>SE0002</c:v>
                </c:pt>
                <c:pt idx="20">
                  <c:v>SE0005R</c:v>
                </c:pt>
                <c:pt idx="21">
                  <c:v>SE0011R</c:v>
                </c:pt>
                <c:pt idx="22">
                  <c:v>SK0002R</c:v>
                </c:pt>
              </c:strCache>
            </c:strRef>
          </c:cat>
          <c:val>
            <c:numRef>
              <c:f>SURF_ug_SO4.SenSlope!$C$2:$C$24</c:f>
              <c:numCache>
                <c:formatCode>General</c:formatCode>
                <c:ptCount val="23"/>
                <c:pt idx="0">
                  <c:v>-3.3541699999999999</c:v>
                </c:pt>
                <c:pt idx="1">
                  <c:v>-3.61239</c:v>
                </c:pt>
                <c:pt idx="2">
                  <c:v>-3.7285300000000001</c:v>
                </c:pt>
                <c:pt idx="3">
                  <c:v>-3.6892100000000001</c:v>
                </c:pt>
                <c:pt idx="4">
                  <c:v>-3.4944799999999998</c:v>
                </c:pt>
                <c:pt idx="5">
                  <c:v>-2.8599600000000001</c:v>
                </c:pt>
                <c:pt idx="6">
                  <c:v>-3.0339200000000002</c:v>
                </c:pt>
                <c:pt idx="7">
                  <c:v>-2.9060100000000002</c:v>
                </c:pt>
                <c:pt idx="8">
                  <c:v>-2.1171099999999998</c:v>
                </c:pt>
                <c:pt idx="9">
                  <c:v>-3.53851</c:v>
                </c:pt>
                <c:pt idx="10">
                  <c:v>-3.3592399999999998</c:v>
                </c:pt>
                <c:pt idx="11">
                  <c:v>-2.8192300000000001</c:v>
                </c:pt>
                <c:pt idx="12">
                  <c:v>-3.25237</c:v>
                </c:pt>
                <c:pt idx="13">
                  <c:v>-3.6490900000000002</c:v>
                </c:pt>
                <c:pt idx="14">
                  <c:v>-3.1787899999999998</c:v>
                </c:pt>
                <c:pt idx="15">
                  <c:v>-3.20451</c:v>
                </c:pt>
                <c:pt idx="16">
                  <c:v>-2.8270599999999999</c:v>
                </c:pt>
                <c:pt idx="17">
                  <c:v>-2.9736400000000001</c:v>
                </c:pt>
                <c:pt idx="18">
                  <c:v>-3.5922900000000002</c:v>
                </c:pt>
                <c:pt idx="19">
                  <c:v>-3.2153700000000001</c:v>
                </c:pt>
                <c:pt idx="20">
                  <c:v>-3.2808099999999998</c:v>
                </c:pt>
                <c:pt idx="21">
                  <c:v>-3.3550300000000002</c:v>
                </c:pt>
                <c:pt idx="22">
                  <c:v>-3.5435599999999998</c:v>
                </c:pt>
              </c:numCache>
            </c:numRef>
          </c:val>
        </c:ser>
        <c:ser>
          <c:idx val="1"/>
          <c:order val="1"/>
          <c:tx>
            <c:strRef>
              <c:f>SURF_ug_SO4.SenSlope!$E$1</c:f>
              <c:strCache>
                <c:ptCount val="1"/>
                <c:pt idx="0">
                  <c:v>perc_change_obs</c:v>
                </c:pt>
              </c:strCache>
            </c:strRef>
          </c:tx>
          <c:invertIfNegative val="0"/>
          <c:cat>
            <c:strRef>
              <c:f>SURF_ug_SO4.SenSlope!$A$2:$A$24</c:f>
              <c:strCache>
                <c:ptCount val="23"/>
                <c:pt idx="0">
                  <c:v>CH0002R</c:v>
                </c:pt>
                <c:pt idx="1">
                  <c:v>CZ0001R</c:v>
                </c:pt>
                <c:pt idx="2">
                  <c:v>CZ0003R</c:v>
                </c:pt>
                <c:pt idx="3">
                  <c:v>DK0003R</c:v>
                </c:pt>
                <c:pt idx="4">
                  <c:v>DK0008R</c:v>
                </c:pt>
                <c:pt idx="5">
                  <c:v>FI0004R</c:v>
                </c:pt>
                <c:pt idx="6">
                  <c:v>FI0009R</c:v>
                </c:pt>
                <c:pt idx="7">
                  <c:v>FI0017R</c:v>
                </c:pt>
                <c:pt idx="8">
                  <c:v>FI0022R</c:v>
                </c:pt>
                <c:pt idx="9">
                  <c:v>HU0002R</c:v>
                </c:pt>
                <c:pt idx="10">
                  <c:v>IE0001R</c:v>
                </c:pt>
                <c:pt idx="11">
                  <c:v>IS0002R</c:v>
                </c:pt>
                <c:pt idx="12">
                  <c:v>LT0015R</c:v>
                </c:pt>
                <c:pt idx="13">
                  <c:v>NO0001</c:v>
                </c:pt>
                <c:pt idx="14">
                  <c:v>NO0015R</c:v>
                </c:pt>
                <c:pt idx="15">
                  <c:v>NO0039R</c:v>
                </c:pt>
                <c:pt idx="16">
                  <c:v>NO0042G</c:v>
                </c:pt>
                <c:pt idx="17">
                  <c:v>PL0002R</c:v>
                </c:pt>
                <c:pt idx="18">
                  <c:v>PL0003R</c:v>
                </c:pt>
                <c:pt idx="19">
                  <c:v>SE0002</c:v>
                </c:pt>
                <c:pt idx="20">
                  <c:v>SE0005R</c:v>
                </c:pt>
                <c:pt idx="21">
                  <c:v>SE0011R</c:v>
                </c:pt>
                <c:pt idx="22">
                  <c:v>SK0002R</c:v>
                </c:pt>
              </c:strCache>
            </c:strRef>
          </c:cat>
          <c:val>
            <c:numRef>
              <c:f>SURF_ug_SO4.SenSlope!$E$2:$E$24</c:f>
              <c:numCache>
                <c:formatCode>General</c:formatCode>
                <c:ptCount val="23"/>
                <c:pt idx="0">
                  <c:v>-3.2740200000000002</c:v>
                </c:pt>
                <c:pt idx="1">
                  <c:v>-3.1413600000000002</c:v>
                </c:pt>
                <c:pt idx="2">
                  <c:v>-3.1642800000000002</c:v>
                </c:pt>
                <c:pt idx="3">
                  <c:v>-3.06331</c:v>
                </c:pt>
                <c:pt idx="4">
                  <c:v>-2.8611300000000002</c:v>
                </c:pt>
                <c:pt idx="5">
                  <c:v>-2.6086999999999998</c:v>
                </c:pt>
                <c:pt idx="6">
                  <c:v>-2.8112499999999998</c:v>
                </c:pt>
                <c:pt idx="7">
                  <c:v>-3.2391999999999999</c:v>
                </c:pt>
                <c:pt idx="8">
                  <c:v>-2.6800700000000002</c:v>
                </c:pt>
                <c:pt idx="9">
                  <c:v>-2.3452199999999999</c:v>
                </c:pt>
                <c:pt idx="10">
                  <c:v>-2.3545699999999998</c:v>
                </c:pt>
                <c:pt idx="11">
                  <c:v>-3.2</c:v>
                </c:pt>
                <c:pt idx="12">
                  <c:v>-3.6489600000000002</c:v>
                </c:pt>
                <c:pt idx="13">
                  <c:v>-2.9744999999999999</c:v>
                </c:pt>
                <c:pt idx="14">
                  <c:v>-2.7439</c:v>
                </c:pt>
                <c:pt idx="15">
                  <c:v>-2.63158</c:v>
                </c:pt>
                <c:pt idx="16">
                  <c:v>-1.52284</c:v>
                </c:pt>
                <c:pt idx="17">
                  <c:v>-2.2344200000000001</c:v>
                </c:pt>
                <c:pt idx="18">
                  <c:v>-1.1406799999999999</c:v>
                </c:pt>
                <c:pt idx="19">
                  <c:v>-2.6338900000000001</c:v>
                </c:pt>
                <c:pt idx="20">
                  <c:v>-3.0219800000000001</c:v>
                </c:pt>
                <c:pt idx="21">
                  <c:v>-3.0222199999999999</c:v>
                </c:pt>
                <c:pt idx="22">
                  <c:v>-3.8668100000000001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54321920"/>
        <c:axId val="552567360"/>
      </c:barChart>
      <c:catAx>
        <c:axId val="554321920"/>
        <c:scaling>
          <c:orientation val="minMax"/>
        </c:scaling>
        <c:delete val="0"/>
        <c:axPos val="b"/>
        <c:majorTickMark val="out"/>
        <c:minorTickMark val="none"/>
        <c:tickLblPos val="low"/>
        <c:spPr>
          <a:ln>
            <a:prstDash val="dash"/>
          </a:ln>
        </c:spPr>
        <c:txPr>
          <a:bodyPr rot="-5400000" vert="horz"/>
          <a:lstStyle/>
          <a:p>
            <a:pPr>
              <a:defRPr/>
            </a:pPr>
            <a:endParaRPr lang="nb-NO"/>
          </a:p>
        </c:txPr>
        <c:crossAx val="552567360"/>
        <c:crosses val="autoZero"/>
        <c:auto val="1"/>
        <c:lblAlgn val="ctr"/>
        <c:lblOffset val="100"/>
        <c:noMultiLvlLbl val="0"/>
      </c:catAx>
      <c:valAx>
        <c:axId val="5525673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nb-NO"/>
          </a:p>
        </c:txPr>
        <c:crossAx val="5543219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1842189859562924"/>
          <c:y val="0.72907117463139026"/>
          <c:w val="0.18887831907565825"/>
          <c:h val="9.112201818845525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WCONC_SOX.SenSlope!$C$1</c:f>
              <c:strCache>
                <c:ptCount val="1"/>
                <c:pt idx="0">
                  <c:v>perc_change_mod</c:v>
                </c:pt>
              </c:strCache>
            </c:strRef>
          </c:tx>
          <c:invertIfNegative val="0"/>
          <c:cat>
            <c:strRef>
              <c:f>WCONC_SOX.SenSlope!$A$2:$A$42</c:f>
              <c:strCache>
                <c:ptCount val="41"/>
                <c:pt idx="0">
                  <c:v>CH0002R</c:v>
                </c:pt>
                <c:pt idx="1">
                  <c:v>CZ0001R</c:v>
                </c:pt>
                <c:pt idx="2">
                  <c:v>CZ0003R</c:v>
                </c:pt>
                <c:pt idx="3">
                  <c:v>DE0001R</c:v>
                </c:pt>
                <c:pt idx="4">
                  <c:v>DE0002R</c:v>
                </c:pt>
                <c:pt idx="5">
                  <c:v>DE0003R</c:v>
                </c:pt>
                <c:pt idx="6">
                  <c:v>DE0004R</c:v>
                </c:pt>
                <c:pt idx="7">
                  <c:v>DE0005R</c:v>
                </c:pt>
                <c:pt idx="8">
                  <c:v>DE0007R</c:v>
                </c:pt>
                <c:pt idx="9">
                  <c:v>DK0005R</c:v>
                </c:pt>
                <c:pt idx="10">
                  <c:v>EE0009R</c:v>
                </c:pt>
                <c:pt idx="11">
                  <c:v>EE0011R</c:v>
                </c:pt>
                <c:pt idx="12">
                  <c:v>FI0004R</c:v>
                </c:pt>
                <c:pt idx="13">
                  <c:v>FI0017R</c:v>
                </c:pt>
                <c:pt idx="14">
                  <c:v>FI0022R</c:v>
                </c:pt>
                <c:pt idx="15">
                  <c:v>FR0008R</c:v>
                </c:pt>
                <c:pt idx="16">
                  <c:v>FR0009R</c:v>
                </c:pt>
                <c:pt idx="17">
                  <c:v>FR0010R</c:v>
                </c:pt>
                <c:pt idx="18">
                  <c:v>GB0002R</c:v>
                </c:pt>
                <c:pt idx="19">
                  <c:v>GB0006R</c:v>
                </c:pt>
                <c:pt idx="20">
                  <c:v>GB0013R</c:v>
                </c:pt>
                <c:pt idx="21">
                  <c:v>GB0014R</c:v>
                </c:pt>
                <c:pt idx="22">
                  <c:v>GB0015R</c:v>
                </c:pt>
                <c:pt idx="23">
                  <c:v>HR0002R</c:v>
                </c:pt>
                <c:pt idx="24">
                  <c:v>HR0004R</c:v>
                </c:pt>
                <c:pt idx="25">
                  <c:v>HU0002R</c:v>
                </c:pt>
                <c:pt idx="26">
                  <c:v>IE0001R</c:v>
                </c:pt>
                <c:pt idx="27">
                  <c:v>IS0002R</c:v>
                </c:pt>
                <c:pt idx="28">
                  <c:v>IT0004R</c:v>
                </c:pt>
                <c:pt idx="29">
                  <c:v>LT0015R</c:v>
                </c:pt>
                <c:pt idx="30">
                  <c:v>LV0010R</c:v>
                </c:pt>
                <c:pt idx="31">
                  <c:v>NO0001R</c:v>
                </c:pt>
                <c:pt idx="32">
                  <c:v>NO0015R</c:v>
                </c:pt>
                <c:pt idx="33">
                  <c:v>NO0039R</c:v>
                </c:pt>
                <c:pt idx="34">
                  <c:v>PL0002R</c:v>
                </c:pt>
                <c:pt idx="35">
                  <c:v>PL0003R</c:v>
                </c:pt>
                <c:pt idx="36">
                  <c:v>RS0005R</c:v>
                </c:pt>
                <c:pt idx="37">
                  <c:v>RU0001R</c:v>
                </c:pt>
                <c:pt idx="38">
                  <c:v>RU0013R</c:v>
                </c:pt>
                <c:pt idx="39">
                  <c:v>SE0002R</c:v>
                </c:pt>
                <c:pt idx="40">
                  <c:v>SE0011R</c:v>
                </c:pt>
              </c:strCache>
            </c:strRef>
          </c:cat>
          <c:val>
            <c:numRef>
              <c:f>WCONC_SOX.SenSlope!$C$2:$C$42</c:f>
              <c:numCache>
                <c:formatCode>General</c:formatCode>
                <c:ptCount val="41"/>
                <c:pt idx="0">
                  <c:v>-3.86158</c:v>
                </c:pt>
                <c:pt idx="1">
                  <c:v>-4.2489999999999997</c:v>
                </c:pt>
                <c:pt idx="2">
                  <c:v>-4.1925800000000004</c:v>
                </c:pt>
                <c:pt idx="3">
                  <c:v>-4.0226699999999997</c:v>
                </c:pt>
                <c:pt idx="4">
                  <c:v>-4.1479299999999997</c:v>
                </c:pt>
                <c:pt idx="5">
                  <c:v>-4.04277</c:v>
                </c:pt>
                <c:pt idx="6">
                  <c:v>-4.0112699999999997</c:v>
                </c:pt>
                <c:pt idx="7">
                  <c:v>-4.1975499999999997</c:v>
                </c:pt>
                <c:pt idx="8">
                  <c:v>-4.0074500000000004</c:v>
                </c:pt>
                <c:pt idx="9">
                  <c:v>-3.9228499999999999</c:v>
                </c:pt>
                <c:pt idx="10">
                  <c:v>-3.57924</c:v>
                </c:pt>
                <c:pt idx="11">
                  <c:v>-3.8566400000000001</c:v>
                </c:pt>
                <c:pt idx="12">
                  <c:v>-3.5468799999999998</c:v>
                </c:pt>
                <c:pt idx="13">
                  <c:v>-3.5030199999999998</c:v>
                </c:pt>
                <c:pt idx="14">
                  <c:v>-3.6040899999999998</c:v>
                </c:pt>
                <c:pt idx="15">
                  <c:v>-3.8653499999999998</c:v>
                </c:pt>
                <c:pt idx="16">
                  <c:v>-3.8713299999999999</c:v>
                </c:pt>
                <c:pt idx="17">
                  <c:v>-3.87514</c:v>
                </c:pt>
                <c:pt idx="18">
                  <c:v>-4.08779</c:v>
                </c:pt>
                <c:pt idx="19">
                  <c:v>-3.8724799999999999</c:v>
                </c:pt>
                <c:pt idx="20">
                  <c:v>-3.5165700000000002</c:v>
                </c:pt>
                <c:pt idx="21">
                  <c:v>-4.2276100000000003</c:v>
                </c:pt>
                <c:pt idx="22">
                  <c:v>-3.5089000000000001</c:v>
                </c:pt>
                <c:pt idx="23">
                  <c:v>-3.4402200000000001</c:v>
                </c:pt>
                <c:pt idx="24">
                  <c:v>-3.3890899999999999</c:v>
                </c:pt>
                <c:pt idx="25">
                  <c:v>-3.6327699999999998</c:v>
                </c:pt>
                <c:pt idx="26">
                  <c:v>-3.51268</c:v>
                </c:pt>
                <c:pt idx="27">
                  <c:v>-3.3669500000000001</c:v>
                </c:pt>
                <c:pt idx="28">
                  <c:v>-4.41791</c:v>
                </c:pt>
                <c:pt idx="29">
                  <c:v>-3.9584000000000001</c:v>
                </c:pt>
                <c:pt idx="30">
                  <c:v>-4.0151599999999998</c:v>
                </c:pt>
                <c:pt idx="31">
                  <c:v>-4.1712300000000004</c:v>
                </c:pt>
                <c:pt idx="32">
                  <c:v>-3.9713599999999998</c:v>
                </c:pt>
                <c:pt idx="33">
                  <c:v>-3.8541400000000001</c:v>
                </c:pt>
                <c:pt idx="34">
                  <c:v>-3.6068500000000001</c:v>
                </c:pt>
                <c:pt idx="35">
                  <c:v>-4.22525</c:v>
                </c:pt>
                <c:pt idx="36">
                  <c:v>-2.63774</c:v>
                </c:pt>
                <c:pt idx="37">
                  <c:v>-1.8844000000000001</c:v>
                </c:pt>
                <c:pt idx="38">
                  <c:v>-3.4354300000000002</c:v>
                </c:pt>
                <c:pt idx="39">
                  <c:v>-3.7772199999999998</c:v>
                </c:pt>
                <c:pt idx="40">
                  <c:v>-4.0860500000000002</c:v>
                </c:pt>
              </c:numCache>
            </c:numRef>
          </c:val>
        </c:ser>
        <c:ser>
          <c:idx val="1"/>
          <c:order val="1"/>
          <c:tx>
            <c:strRef>
              <c:f>WCONC_SOX.SenSlope!$E$1</c:f>
              <c:strCache>
                <c:ptCount val="1"/>
                <c:pt idx="0">
                  <c:v>perc_change_obs</c:v>
                </c:pt>
              </c:strCache>
            </c:strRef>
          </c:tx>
          <c:invertIfNegative val="0"/>
          <c:cat>
            <c:strRef>
              <c:f>WCONC_SOX.SenSlope!$A$2:$A$42</c:f>
              <c:strCache>
                <c:ptCount val="41"/>
                <c:pt idx="0">
                  <c:v>CH0002R</c:v>
                </c:pt>
                <c:pt idx="1">
                  <c:v>CZ0001R</c:v>
                </c:pt>
                <c:pt idx="2">
                  <c:v>CZ0003R</c:v>
                </c:pt>
                <c:pt idx="3">
                  <c:v>DE0001R</c:v>
                </c:pt>
                <c:pt idx="4">
                  <c:v>DE0002R</c:v>
                </c:pt>
                <c:pt idx="5">
                  <c:v>DE0003R</c:v>
                </c:pt>
                <c:pt idx="6">
                  <c:v>DE0004R</c:v>
                </c:pt>
                <c:pt idx="7">
                  <c:v>DE0005R</c:v>
                </c:pt>
                <c:pt idx="8">
                  <c:v>DE0007R</c:v>
                </c:pt>
                <c:pt idx="9">
                  <c:v>DK0005R</c:v>
                </c:pt>
                <c:pt idx="10">
                  <c:v>EE0009R</c:v>
                </c:pt>
                <c:pt idx="11">
                  <c:v>EE0011R</c:v>
                </c:pt>
                <c:pt idx="12">
                  <c:v>FI0004R</c:v>
                </c:pt>
                <c:pt idx="13">
                  <c:v>FI0017R</c:v>
                </c:pt>
                <c:pt idx="14">
                  <c:v>FI0022R</c:v>
                </c:pt>
                <c:pt idx="15">
                  <c:v>FR0008R</c:v>
                </c:pt>
                <c:pt idx="16">
                  <c:v>FR0009R</c:v>
                </c:pt>
                <c:pt idx="17">
                  <c:v>FR0010R</c:v>
                </c:pt>
                <c:pt idx="18">
                  <c:v>GB0002R</c:v>
                </c:pt>
                <c:pt idx="19">
                  <c:v>GB0006R</c:v>
                </c:pt>
                <c:pt idx="20">
                  <c:v>GB0013R</c:v>
                </c:pt>
                <c:pt idx="21">
                  <c:v>GB0014R</c:v>
                </c:pt>
                <c:pt idx="22">
                  <c:v>GB0015R</c:v>
                </c:pt>
                <c:pt idx="23">
                  <c:v>HR0002R</c:v>
                </c:pt>
                <c:pt idx="24">
                  <c:v>HR0004R</c:v>
                </c:pt>
                <c:pt idx="25">
                  <c:v>HU0002R</c:v>
                </c:pt>
                <c:pt idx="26">
                  <c:v>IE0001R</c:v>
                </c:pt>
                <c:pt idx="27">
                  <c:v>IS0002R</c:v>
                </c:pt>
                <c:pt idx="28">
                  <c:v>IT0004R</c:v>
                </c:pt>
                <c:pt idx="29">
                  <c:v>LT0015R</c:v>
                </c:pt>
                <c:pt idx="30">
                  <c:v>LV0010R</c:v>
                </c:pt>
                <c:pt idx="31">
                  <c:v>NO0001R</c:v>
                </c:pt>
                <c:pt idx="32">
                  <c:v>NO0015R</c:v>
                </c:pt>
                <c:pt idx="33">
                  <c:v>NO0039R</c:v>
                </c:pt>
                <c:pt idx="34">
                  <c:v>PL0002R</c:v>
                </c:pt>
                <c:pt idx="35">
                  <c:v>PL0003R</c:v>
                </c:pt>
                <c:pt idx="36">
                  <c:v>RS0005R</c:v>
                </c:pt>
                <c:pt idx="37">
                  <c:v>RU0001R</c:v>
                </c:pt>
                <c:pt idx="38">
                  <c:v>RU0013R</c:v>
                </c:pt>
                <c:pt idx="39">
                  <c:v>SE0002R</c:v>
                </c:pt>
                <c:pt idx="40">
                  <c:v>SE0011R</c:v>
                </c:pt>
              </c:strCache>
            </c:strRef>
          </c:cat>
          <c:val>
            <c:numRef>
              <c:f>WCONC_SOX.SenSlope!$E$2:$E$42</c:f>
              <c:numCache>
                <c:formatCode>General</c:formatCode>
                <c:ptCount val="41"/>
                <c:pt idx="0">
                  <c:v>-3.0107499999999998</c:v>
                </c:pt>
                <c:pt idx="1">
                  <c:v>-3.2562099999999998</c:v>
                </c:pt>
                <c:pt idx="2">
                  <c:v>-3.45472</c:v>
                </c:pt>
                <c:pt idx="3">
                  <c:v>-3.6286</c:v>
                </c:pt>
                <c:pt idx="4">
                  <c:v>-3.6119699999999999</c:v>
                </c:pt>
                <c:pt idx="5">
                  <c:v>-3.3955899999999999</c:v>
                </c:pt>
                <c:pt idx="6">
                  <c:v>-3.37243</c:v>
                </c:pt>
                <c:pt idx="7">
                  <c:v>-3.7394400000000001</c:v>
                </c:pt>
                <c:pt idx="8">
                  <c:v>-3.2894700000000001</c:v>
                </c:pt>
                <c:pt idx="9">
                  <c:v>-3.4669599999999998</c:v>
                </c:pt>
                <c:pt idx="10">
                  <c:v>-3.4437099999999998</c:v>
                </c:pt>
                <c:pt idx="11">
                  <c:v>-3.3254199999999998</c:v>
                </c:pt>
                <c:pt idx="12">
                  <c:v>-2.83019</c:v>
                </c:pt>
                <c:pt idx="13">
                  <c:v>-3.1042100000000001</c:v>
                </c:pt>
                <c:pt idx="14">
                  <c:v>-2.1126800000000001</c:v>
                </c:pt>
                <c:pt idx="15">
                  <c:v>-2.95858</c:v>
                </c:pt>
                <c:pt idx="16">
                  <c:v>-2.89331</c:v>
                </c:pt>
                <c:pt idx="17">
                  <c:v>-3.11111</c:v>
                </c:pt>
                <c:pt idx="18">
                  <c:v>-3.6072099999999998</c:v>
                </c:pt>
                <c:pt idx="19">
                  <c:v>-3.5335700000000001</c:v>
                </c:pt>
                <c:pt idx="20">
                  <c:v>-2.6190500000000001</c:v>
                </c:pt>
                <c:pt idx="21">
                  <c:v>-3.1088100000000001</c:v>
                </c:pt>
                <c:pt idx="22">
                  <c:v>-3.7383199999999999</c:v>
                </c:pt>
                <c:pt idx="23">
                  <c:v>-3.4024899999999998</c:v>
                </c:pt>
                <c:pt idx="24">
                  <c:v>-3.30396</c:v>
                </c:pt>
                <c:pt idx="25">
                  <c:v>-2.58162</c:v>
                </c:pt>
                <c:pt idx="26">
                  <c:v>-3.40909</c:v>
                </c:pt>
                <c:pt idx="27">
                  <c:v>-3.0612200000000001</c:v>
                </c:pt>
                <c:pt idx="28">
                  <c:v>-3.2710300000000001</c:v>
                </c:pt>
                <c:pt idx="29">
                  <c:v>-4.1763300000000001</c:v>
                </c:pt>
                <c:pt idx="30">
                  <c:v>-3.3898299999999999</c:v>
                </c:pt>
                <c:pt idx="31">
                  <c:v>-3.2485900000000001</c:v>
                </c:pt>
                <c:pt idx="32">
                  <c:v>-3.0534400000000002</c:v>
                </c:pt>
                <c:pt idx="33">
                  <c:v>-1.90476</c:v>
                </c:pt>
                <c:pt idx="34">
                  <c:v>-3.0110899999999998</c:v>
                </c:pt>
                <c:pt idx="35">
                  <c:v>-2.7405200000000001</c:v>
                </c:pt>
                <c:pt idx="36">
                  <c:v>-3.1223999999999998</c:v>
                </c:pt>
                <c:pt idx="37">
                  <c:v>-1.2987</c:v>
                </c:pt>
                <c:pt idx="38">
                  <c:v>-1.16279</c:v>
                </c:pt>
                <c:pt idx="39">
                  <c:v>-3.5851500000000001</c:v>
                </c:pt>
                <c:pt idx="40">
                  <c:v>-3.6488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54405376"/>
        <c:axId val="552569088"/>
      </c:barChart>
      <c:catAx>
        <c:axId val="554405376"/>
        <c:scaling>
          <c:orientation val="minMax"/>
        </c:scaling>
        <c:delete val="0"/>
        <c:axPos val="b"/>
        <c:majorTickMark val="out"/>
        <c:minorTickMark val="none"/>
        <c:tickLblPos val="low"/>
        <c:spPr>
          <a:ln>
            <a:prstDash val="sysDash"/>
          </a:ln>
        </c:spPr>
        <c:txPr>
          <a:bodyPr rot="5400000" vert="horz"/>
          <a:lstStyle/>
          <a:p>
            <a:pPr>
              <a:defRPr/>
            </a:pPr>
            <a:endParaRPr lang="nb-NO"/>
          </a:p>
        </c:txPr>
        <c:crossAx val="552569088"/>
        <c:crosses val="autoZero"/>
        <c:auto val="1"/>
        <c:lblAlgn val="ctr"/>
        <c:lblOffset val="100"/>
        <c:noMultiLvlLbl val="0"/>
      </c:catAx>
      <c:valAx>
        <c:axId val="5525690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5440537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</cdr:x>
      <cdr:y>0.88491</cdr:y>
    </cdr:from>
    <cdr:to>
      <cdr:x>0.51724</cdr:x>
      <cdr:y>1</cdr:y>
    </cdr:to>
    <cdr:sp macro="" textlink="">
      <cdr:nvSpPr>
        <cdr:cNvPr id="2" name="Ellipse 1"/>
        <cdr:cNvSpPr/>
      </cdr:nvSpPr>
      <cdr:spPr>
        <a:xfrm xmlns:a="http://schemas.openxmlformats.org/drawingml/2006/main">
          <a:off x="4176464" y="4970219"/>
          <a:ext cx="144016" cy="646405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nb-NO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nb-NO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0.41667</cdr:x>
      <cdr:y>0.86145</cdr:y>
    </cdr:from>
    <cdr:to>
      <cdr:x>0.45254</cdr:x>
      <cdr:y>1</cdr:y>
    </cdr:to>
    <cdr:sp macro="" textlink="">
      <cdr:nvSpPr>
        <cdr:cNvPr id="2" name="Ellipse 1"/>
        <cdr:cNvSpPr/>
      </cdr:nvSpPr>
      <cdr:spPr>
        <a:xfrm xmlns:a="http://schemas.openxmlformats.org/drawingml/2006/main">
          <a:off x="3240360" y="4342184"/>
          <a:ext cx="278954" cy="698376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nb-NO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nb-NO"/>
        </a:p>
      </cdr:txBody>
    </cdr:sp>
  </cdr:relSizeAnchor>
  <cdr:relSizeAnchor xmlns:cdr="http://schemas.openxmlformats.org/drawingml/2006/chartDrawing">
    <cdr:from>
      <cdr:x>0.7037</cdr:x>
      <cdr:y>0.86145</cdr:y>
    </cdr:from>
    <cdr:to>
      <cdr:x>0.73957</cdr:x>
      <cdr:y>1</cdr:y>
    </cdr:to>
    <cdr:sp macro="" textlink="">
      <cdr:nvSpPr>
        <cdr:cNvPr id="3" name="Ellipse 2"/>
        <cdr:cNvSpPr/>
      </cdr:nvSpPr>
      <cdr:spPr>
        <a:xfrm xmlns:a="http://schemas.openxmlformats.org/drawingml/2006/main">
          <a:off x="5472608" y="4342190"/>
          <a:ext cx="278956" cy="698370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nb-NO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A9EEC-5BD5-4EFB-BA03-74E92EE0B4E2}" type="datetimeFigureOut">
              <a:rPr lang="nb-NO" smtClean="0"/>
              <a:t>06.05.2015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B41AD-EE75-4582-B43A-70BD8366CD8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07421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A9EEC-5BD5-4EFB-BA03-74E92EE0B4E2}" type="datetimeFigureOut">
              <a:rPr lang="nb-NO" smtClean="0"/>
              <a:t>06.05.2015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B41AD-EE75-4582-B43A-70BD8366CD8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1540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A9EEC-5BD5-4EFB-BA03-74E92EE0B4E2}" type="datetimeFigureOut">
              <a:rPr lang="nb-NO" smtClean="0"/>
              <a:t>06.05.2015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B41AD-EE75-4582-B43A-70BD8366CD8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519616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A133D9D7-BD74-4895-8703-040320889DC7}" type="slidenum">
              <a:rPr lang="nn-NO" altLang="en-US" smtClean="0"/>
              <a:pPr/>
              <a:t>‹#›</a:t>
            </a:fld>
            <a:endParaRPr lang="nn-NO" altLang="en-US"/>
          </a:p>
        </p:txBody>
      </p:sp>
    </p:spTree>
    <p:extLst>
      <p:ext uri="{BB962C8B-B14F-4D97-AF65-F5344CB8AC3E}">
        <p14:creationId xmlns:p14="http://schemas.microsoft.com/office/powerpoint/2010/main" val="38400116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A133D9D7-BD74-4895-8703-040320889DC7}" type="slidenum">
              <a:rPr lang="nn-NO" altLang="en-US" smtClean="0"/>
              <a:pPr/>
              <a:t>‹#›</a:t>
            </a:fld>
            <a:endParaRPr lang="nn-NO" altLang="en-US"/>
          </a:p>
        </p:txBody>
      </p:sp>
    </p:spTree>
    <p:extLst>
      <p:ext uri="{BB962C8B-B14F-4D97-AF65-F5344CB8AC3E}">
        <p14:creationId xmlns:p14="http://schemas.microsoft.com/office/powerpoint/2010/main" val="38400116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A133D9D7-BD74-4895-8703-040320889DC7}" type="slidenum">
              <a:rPr lang="nn-NO" altLang="en-US" smtClean="0"/>
              <a:pPr/>
              <a:t>‹#›</a:t>
            </a:fld>
            <a:endParaRPr lang="nn-NO" altLang="en-US"/>
          </a:p>
        </p:txBody>
      </p:sp>
    </p:spTree>
    <p:extLst>
      <p:ext uri="{BB962C8B-B14F-4D97-AF65-F5344CB8AC3E}">
        <p14:creationId xmlns:p14="http://schemas.microsoft.com/office/powerpoint/2010/main" val="38400116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A133D9D7-BD74-4895-8703-040320889DC7}" type="slidenum">
              <a:rPr lang="nn-NO" altLang="en-US" smtClean="0"/>
              <a:pPr/>
              <a:t>‹#›</a:t>
            </a:fld>
            <a:endParaRPr lang="nn-NO" altLang="en-US"/>
          </a:p>
        </p:txBody>
      </p:sp>
    </p:spTree>
    <p:extLst>
      <p:ext uri="{BB962C8B-B14F-4D97-AF65-F5344CB8AC3E}">
        <p14:creationId xmlns:p14="http://schemas.microsoft.com/office/powerpoint/2010/main" val="38400116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A133D9D7-BD74-4895-8703-040320889DC7}" type="slidenum">
              <a:rPr lang="nn-NO" altLang="en-US" smtClean="0"/>
              <a:pPr/>
              <a:t>‹#›</a:t>
            </a:fld>
            <a:endParaRPr lang="nn-NO" altLang="en-US"/>
          </a:p>
        </p:txBody>
      </p:sp>
    </p:spTree>
    <p:extLst>
      <p:ext uri="{BB962C8B-B14F-4D97-AF65-F5344CB8AC3E}">
        <p14:creationId xmlns:p14="http://schemas.microsoft.com/office/powerpoint/2010/main" val="3840011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A9EEC-5BD5-4EFB-BA03-74E92EE0B4E2}" type="datetimeFigureOut">
              <a:rPr lang="nb-NO" smtClean="0"/>
              <a:t>06.05.2015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B41AD-EE75-4582-B43A-70BD8366CD8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00525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A9EEC-5BD5-4EFB-BA03-74E92EE0B4E2}" type="datetimeFigureOut">
              <a:rPr lang="nb-NO" smtClean="0"/>
              <a:t>06.05.2015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B41AD-EE75-4582-B43A-70BD8366CD8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83828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A9EEC-5BD5-4EFB-BA03-74E92EE0B4E2}" type="datetimeFigureOut">
              <a:rPr lang="nb-NO" smtClean="0"/>
              <a:t>06.05.2015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B41AD-EE75-4582-B43A-70BD8366CD8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6299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A9EEC-5BD5-4EFB-BA03-74E92EE0B4E2}" type="datetimeFigureOut">
              <a:rPr lang="nb-NO" smtClean="0"/>
              <a:t>06.05.2015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B41AD-EE75-4582-B43A-70BD8366CD8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97899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A9EEC-5BD5-4EFB-BA03-74E92EE0B4E2}" type="datetimeFigureOut">
              <a:rPr lang="nb-NO" smtClean="0"/>
              <a:t>06.05.2015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B41AD-EE75-4582-B43A-70BD8366CD8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62310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A9EEC-5BD5-4EFB-BA03-74E92EE0B4E2}" type="datetimeFigureOut">
              <a:rPr lang="nb-NO" smtClean="0"/>
              <a:t>06.05.2015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B41AD-EE75-4582-B43A-70BD8366CD8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54784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A9EEC-5BD5-4EFB-BA03-74E92EE0B4E2}" type="datetimeFigureOut">
              <a:rPr lang="nb-NO" smtClean="0"/>
              <a:t>06.05.2015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B41AD-EE75-4582-B43A-70BD8366CD8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53489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A9EEC-5BD5-4EFB-BA03-74E92EE0B4E2}" type="datetimeFigureOut">
              <a:rPr lang="nb-NO" smtClean="0"/>
              <a:t>06.05.2015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B41AD-EE75-4582-B43A-70BD8366CD8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50874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A9EEC-5BD5-4EFB-BA03-74E92EE0B4E2}" type="datetimeFigureOut">
              <a:rPr lang="nb-NO" smtClean="0"/>
              <a:t>06.05.2015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B41AD-EE75-4582-B43A-70BD8366CD8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8540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image" Target="../media/image69.wmf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image" Target="../media/image71.wmf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Trends in </a:t>
            </a:r>
            <a:r>
              <a:rPr lang="nb-NO" dirty="0" err="1" smtClean="0"/>
              <a:t>sulphur</a:t>
            </a:r>
            <a:r>
              <a:rPr lang="nb-NO" dirty="0" smtClean="0"/>
              <a:t> and nitrogen </a:t>
            </a:r>
            <a:r>
              <a:rPr lang="nb-NO" dirty="0" err="1" smtClean="0"/>
              <a:t>components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b="1" dirty="0" smtClean="0">
                <a:solidFill>
                  <a:schemeClr val="accent3">
                    <a:lumMod val="50000"/>
                  </a:schemeClr>
                </a:solidFill>
              </a:rPr>
              <a:t>Is </a:t>
            </a:r>
            <a:r>
              <a:rPr lang="nb-NO" b="1" dirty="0" err="1" smtClean="0">
                <a:solidFill>
                  <a:schemeClr val="accent3">
                    <a:lumMod val="50000"/>
                  </a:schemeClr>
                </a:solidFill>
              </a:rPr>
              <a:t>there</a:t>
            </a:r>
            <a:r>
              <a:rPr lang="nb-NO" b="1" dirty="0" smtClean="0">
                <a:solidFill>
                  <a:schemeClr val="accent3">
                    <a:lumMod val="50000"/>
                  </a:schemeClr>
                </a:solidFill>
              </a:rPr>
              <a:t> a </a:t>
            </a:r>
            <a:r>
              <a:rPr lang="nb-NO" b="1" dirty="0" err="1" smtClean="0">
                <a:solidFill>
                  <a:schemeClr val="accent3">
                    <a:lumMod val="50000"/>
                  </a:schemeClr>
                </a:solidFill>
              </a:rPr>
              <a:t>consistent</a:t>
            </a:r>
            <a:r>
              <a:rPr lang="nb-NO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b-NO" b="1" dirty="0" err="1" smtClean="0">
                <a:solidFill>
                  <a:schemeClr val="accent3">
                    <a:lumMod val="50000"/>
                  </a:schemeClr>
                </a:solidFill>
              </a:rPr>
              <a:t>picture</a:t>
            </a:r>
            <a:r>
              <a:rPr lang="nb-NO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b-NO" b="1" dirty="0" err="1" smtClean="0">
                <a:solidFill>
                  <a:schemeClr val="accent3">
                    <a:lumMod val="50000"/>
                  </a:schemeClr>
                </a:solidFill>
              </a:rPr>
              <a:t>of</a:t>
            </a:r>
            <a:r>
              <a:rPr lang="nb-NO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b-NO" b="1" dirty="0" err="1" smtClean="0">
                <a:solidFill>
                  <a:schemeClr val="accent3">
                    <a:lumMod val="50000"/>
                  </a:schemeClr>
                </a:solidFill>
              </a:rPr>
              <a:t>model</a:t>
            </a:r>
            <a:r>
              <a:rPr lang="nb-NO" b="1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nb-NO" b="1" dirty="0" err="1" smtClean="0">
                <a:solidFill>
                  <a:schemeClr val="accent3">
                    <a:lumMod val="50000"/>
                  </a:schemeClr>
                </a:solidFill>
              </a:rPr>
              <a:t>observations</a:t>
            </a:r>
            <a:r>
              <a:rPr lang="nb-NO" b="1" dirty="0" smtClean="0">
                <a:solidFill>
                  <a:schemeClr val="accent3">
                    <a:lumMod val="50000"/>
                  </a:schemeClr>
                </a:solidFill>
              </a:rPr>
              <a:t> and </a:t>
            </a:r>
            <a:r>
              <a:rPr lang="nb-NO" b="1" dirty="0" err="1" smtClean="0">
                <a:solidFill>
                  <a:schemeClr val="accent3">
                    <a:lumMod val="50000"/>
                  </a:schemeClr>
                </a:solidFill>
              </a:rPr>
              <a:t>emissions</a:t>
            </a:r>
            <a:r>
              <a:rPr lang="nb-NO" b="1" dirty="0" smtClean="0">
                <a:solidFill>
                  <a:schemeClr val="accent3">
                    <a:lumMod val="50000"/>
                  </a:schemeClr>
                </a:solidFill>
              </a:rPr>
              <a:t>?</a:t>
            </a:r>
            <a:endParaRPr lang="nb-NO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62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SO4</a:t>
            </a:r>
            <a:endParaRPr lang="nb-NO" dirty="0"/>
          </a:p>
        </p:txBody>
      </p:sp>
      <p:sp>
        <p:nvSpPr>
          <p:cNvPr id="5" name="TekstSylinder 4"/>
          <p:cNvSpPr txBox="1"/>
          <p:nvPr/>
        </p:nvSpPr>
        <p:spPr>
          <a:xfrm>
            <a:off x="528127" y="468499"/>
            <a:ext cx="799573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sz="3200" dirty="0" smtClean="0"/>
              <a:t>SO4 (Sen </a:t>
            </a:r>
            <a:r>
              <a:rPr lang="nb-NO" sz="3200" dirty="0" err="1" smtClean="0"/>
              <a:t>slope</a:t>
            </a:r>
            <a:r>
              <a:rPr lang="nb-NO" sz="3200" dirty="0" smtClean="0"/>
              <a:t>: </a:t>
            </a:r>
            <a:r>
              <a:rPr lang="nb-NO" sz="3200" dirty="0" err="1" smtClean="0"/>
              <a:t>ugS</a:t>
            </a:r>
            <a:r>
              <a:rPr lang="nb-NO" sz="3200" dirty="0" smtClean="0"/>
              <a:t>/m3 per </a:t>
            </a:r>
            <a:r>
              <a:rPr lang="nb-NO" sz="3200" dirty="0" err="1" smtClean="0"/>
              <a:t>year</a:t>
            </a:r>
            <a:r>
              <a:rPr lang="nb-NO" sz="3200" dirty="0" smtClean="0"/>
              <a:t>), 1990-2012</a:t>
            </a:r>
            <a:endParaRPr lang="nb-NO" sz="3200" dirty="0"/>
          </a:p>
        </p:txBody>
      </p:sp>
      <p:graphicFrame>
        <p:nvGraphicFramePr>
          <p:cNvPr id="8" name="Tabell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7696225"/>
              </p:ext>
            </p:extLst>
          </p:nvPr>
        </p:nvGraphicFramePr>
        <p:xfrm>
          <a:off x="6084168" y="1556792"/>
          <a:ext cx="2952328" cy="2592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/>
                <a:gridCol w="792088"/>
                <a:gridCol w="864096"/>
              </a:tblGrid>
              <a:tr h="648072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OBS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MOD</a:t>
                      </a:r>
                      <a:endParaRPr lang="nb-NO" dirty="0"/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nb-NO" sz="1200" dirty="0" smtClean="0"/>
                        <a:t>1990-2012(%yr</a:t>
                      </a:r>
                      <a:r>
                        <a:rPr lang="nb-NO" sz="1200" baseline="30000" dirty="0" smtClean="0"/>
                        <a:t>-1</a:t>
                      </a:r>
                      <a:r>
                        <a:rPr lang="nb-NO" sz="1200" dirty="0" smtClean="0"/>
                        <a:t>)</a:t>
                      </a:r>
                      <a:endParaRPr lang="nb-N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-2.6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-3.2</a:t>
                      </a:r>
                      <a:endParaRPr lang="nb-NO" dirty="0"/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200" dirty="0" smtClean="0"/>
                        <a:t>1990-2001(%yr</a:t>
                      </a:r>
                      <a:r>
                        <a:rPr lang="nb-NO" sz="1200" baseline="30000" dirty="0" smtClean="0"/>
                        <a:t>-1</a:t>
                      </a:r>
                      <a:r>
                        <a:rPr lang="nb-NO" sz="1200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-4.4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-4.8</a:t>
                      </a:r>
                      <a:endParaRPr lang="nb-NO" dirty="0"/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200" dirty="0" smtClean="0"/>
                        <a:t>2002-1012(%yr</a:t>
                      </a:r>
                      <a:r>
                        <a:rPr lang="nb-NO" sz="1200" baseline="30000" dirty="0" smtClean="0"/>
                        <a:t>-1</a:t>
                      </a:r>
                      <a:r>
                        <a:rPr lang="nb-NO" sz="1200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-3.2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-4.3</a:t>
                      </a:r>
                      <a:endParaRPr lang="nb-NO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lassholder for innhold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3" t="9593" r="38267" b="36844"/>
          <a:stretch/>
        </p:blipFill>
        <p:spPr>
          <a:xfrm rot="16200000">
            <a:off x="-180509" y="1556774"/>
            <a:ext cx="5420632" cy="4844604"/>
          </a:xfrm>
        </p:spPr>
      </p:pic>
      <p:pic>
        <p:nvPicPr>
          <p:cNvPr id="9" name="Bild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643" r="388"/>
          <a:stretch/>
        </p:blipFill>
        <p:spPr>
          <a:xfrm rot="16200000">
            <a:off x="2802316" y="3629166"/>
            <a:ext cx="5123543" cy="834779"/>
          </a:xfrm>
          <a:prstGeom prst="rect">
            <a:avLst/>
          </a:prstGeom>
        </p:spPr>
      </p:pic>
      <p:sp>
        <p:nvSpPr>
          <p:cNvPr id="10" name="TekstSylinder 9"/>
          <p:cNvSpPr txBox="1"/>
          <p:nvPr/>
        </p:nvSpPr>
        <p:spPr>
          <a:xfrm>
            <a:off x="5868143" y="6423661"/>
            <a:ext cx="2667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Model </a:t>
            </a:r>
            <a:r>
              <a:rPr lang="nb-NO" dirty="0" err="1" smtClean="0"/>
              <a:t>slightly</a:t>
            </a:r>
            <a:r>
              <a:rPr lang="nb-NO" dirty="0" smtClean="0"/>
              <a:t> </a:t>
            </a:r>
            <a:r>
              <a:rPr lang="nb-NO" dirty="0" err="1" smtClean="0"/>
              <a:t>larger</a:t>
            </a:r>
            <a:r>
              <a:rPr lang="nb-NO" dirty="0" smtClean="0"/>
              <a:t> trend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8642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8816059"/>
              </p:ext>
            </p:extLst>
          </p:nvPr>
        </p:nvGraphicFramePr>
        <p:xfrm>
          <a:off x="611560" y="1196752"/>
          <a:ext cx="7776864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Ellipse 4"/>
          <p:cNvSpPr/>
          <p:nvPr/>
        </p:nvSpPr>
        <p:spPr>
          <a:xfrm>
            <a:off x="6660232" y="5589240"/>
            <a:ext cx="278954" cy="6983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Ellipse 5"/>
          <p:cNvSpPr/>
          <p:nvPr/>
        </p:nvSpPr>
        <p:spPr>
          <a:xfrm>
            <a:off x="4499992" y="5589240"/>
            <a:ext cx="278954" cy="6983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TekstSylinder 6"/>
          <p:cNvSpPr txBox="1"/>
          <p:nvPr/>
        </p:nvSpPr>
        <p:spPr>
          <a:xfrm>
            <a:off x="827583" y="375047"/>
            <a:ext cx="669674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sz="2400" b="1" dirty="0" smtClean="0"/>
              <a:t>SO4 (Sen </a:t>
            </a:r>
            <a:r>
              <a:rPr lang="nb-NO" sz="2400" b="1" dirty="0" err="1" smtClean="0"/>
              <a:t>slope</a:t>
            </a:r>
            <a:r>
              <a:rPr lang="nb-NO" sz="2400" b="1" dirty="0" smtClean="0"/>
              <a:t>: % per </a:t>
            </a:r>
            <a:r>
              <a:rPr lang="nb-NO" sz="2400" b="1" dirty="0" err="1" smtClean="0"/>
              <a:t>year</a:t>
            </a:r>
            <a:r>
              <a:rPr lang="nb-NO" sz="2400" b="1" dirty="0" smtClean="0"/>
              <a:t>), 1990-2012</a:t>
            </a:r>
            <a:endParaRPr lang="nb-NO" sz="2400" b="1" dirty="0"/>
          </a:p>
        </p:txBody>
      </p:sp>
      <p:sp>
        <p:nvSpPr>
          <p:cNvPr id="8" name="TekstSylinder 7"/>
          <p:cNvSpPr txBox="1"/>
          <p:nvPr/>
        </p:nvSpPr>
        <p:spPr>
          <a:xfrm>
            <a:off x="4860032" y="6434721"/>
            <a:ext cx="1538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Not </a:t>
            </a:r>
            <a:r>
              <a:rPr lang="nb-NO" dirty="0" err="1" smtClean="0"/>
              <a:t>significant</a:t>
            </a:r>
            <a:endParaRPr lang="nb-NO" dirty="0"/>
          </a:p>
        </p:txBody>
      </p:sp>
      <p:cxnSp>
        <p:nvCxnSpPr>
          <p:cNvPr id="3" name="Rett pil 2"/>
          <p:cNvCxnSpPr/>
          <p:nvPr/>
        </p:nvCxnSpPr>
        <p:spPr>
          <a:xfrm flipV="1">
            <a:off x="6342509" y="6287616"/>
            <a:ext cx="317723" cy="3317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tt pil 12"/>
          <p:cNvCxnSpPr/>
          <p:nvPr/>
        </p:nvCxnSpPr>
        <p:spPr>
          <a:xfrm flipH="1" flipV="1">
            <a:off x="4764082" y="6287616"/>
            <a:ext cx="239966" cy="1658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26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NO42 Zeppelin </a:t>
            </a:r>
            <a:r>
              <a:rPr lang="nb-NO" dirty="0" err="1" smtClean="0"/>
              <a:t>mountain</a:t>
            </a:r>
            <a:r>
              <a:rPr lang="nb-NO" dirty="0" smtClean="0"/>
              <a:t> (Svalbard)</a:t>
            </a:r>
            <a:br>
              <a:rPr lang="nb-NO" dirty="0" smtClean="0"/>
            </a:br>
            <a:endParaRPr lang="nb-NO" dirty="0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3" y="2034530"/>
            <a:ext cx="3693319" cy="2114550"/>
          </a:xfrm>
          <a:prstGeom prst="rect">
            <a:avLst/>
          </a:prstGeom>
        </p:spPr>
      </p:pic>
      <p:sp>
        <p:nvSpPr>
          <p:cNvPr id="4" name="TekstSylinder 3"/>
          <p:cNvSpPr txBox="1"/>
          <p:nvPr/>
        </p:nvSpPr>
        <p:spPr>
          <a:xfrm>
            <a:off x="1619672" y="1547500"/>
            <a:ext cx="566181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nb-NO" b="1" dirty="0" smtClean="0">
                <a:solidFill>
                  <a:srgbClr val="002060"/>
                </a:solidFill>
              </a:rPr>
              <a:t>SO2</a:t>
            </a:r>
            <a:endParaRPr lang="nb-NO" b="1" dirty="0">
              <a:solidFill>
                <a:srgbClr val="002060"/>
              </a:solidFill>
            </a:endParaRP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034530"/>
            <a:ext cx="3693319" cy="2114550"/>
          </a:xfrm>
          <a:prstGeom prst="rect">
            <a:avLst/>
          </a:prstGeom>
        </p:spPr>
      </p:pic>
      <p:sp>
        <p:nvSpPr>
          <p:cNvPr id="6" name="TekstSylinder 5"/>
          <p:cNvSpPr txBox="1"/>
          <p:nvPr/>
        </p:nvSpPr>
        <p:spPr>
          <a:xfrm>
            <a:off x="5847536" y="1547500"/>
            <a:ext cx="566181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nb-NO" b="1" dirty="0" smtClean="0">
                <a:solidFill>
                  <a:srgbClr val="002060"/>
                </a:solidFill>
              </a:rPr>
              <a:t>SO4</a:t>
            </a:r>
            <a:endParaRPr lang="nb-NO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85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/>
          <p:cNvSpPr txBox="1"/>
          <p:nvPr/>
        </p:nvSpPr>
        <p:spPr>
          <a:xfrm>
            <a:off x="539552" y="188640"/>
            <a:ext cx="72008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sz="2400" dirty="0" smtClean="0"/>
              <a:t>S in </a:t>
            </a:r>
            <a:r>
              <a:rPr lang="nb-NO" sz="2400" dirty="0" err="1" smtClean="0"/>
              <a:t>precip</a:t>
            </a:r>
            <a:r>
              <a:rPr lang="nb-NO" sz="2400" dirty="0" smtClean="0"/>
              <a:t> (Sen </a:t>
            </a:r>
            <a:r>
              <a:rPr lang="nb-NO" sz="2400" dirty="0" err="1" smtClean="0"/>
              <a:t>slope</a:t>
            </a:r>
            <a:r>
              <a:rPr lang="nb-NO" sz="2400" dirty="0" smtClean="0"/>
              <a:t>: </a:t>
            </a:r>
            <a:r>
              <a:rPr lang="nb-NO" sz="2400" dirty="0" err="1" smtClean="0"/>
              <a:t>mgS</a:t>
            </a:r>
            <a:r>
              <a:rPr lang="nb-NO" sz="2400" dirty="0" smtClean="0"/>
              <a:t>/l per </a:t>
            </a:r>
            <a:r>
              <a:rPr lang="nb-NO" sz="2400" dirty="0" err="1" smtClean="0"/>
              <a:t>year</a:t>
            </a:r>
            <a:r>
              <a:rPr lang="nb-NO" sz="2400" dirty="0" smtClean="0"/>
              <a:t>), 1990-2012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5" t="8760" r="38232" b="38450"/>
          <a:stretch/>
        </p:blipFill>
        <p:spPr>
          <a:xfrm rot="16200000">
            <a:off x="58254" y="1320821"/>
            <a:ext cx="5613813" cy="4939248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953" r="388"/>
          <a:stretch/>
        </p:blipFill>
        <p:spPr>
          <a:xfrm rot="16200000">
            <a:off x="3182494" y="3493060"/>
            <a:ext cx="5123543" cy="818958"/>
          </a:xfrm>
          <a:prstGeom prst="rect">
            <a:avLst/>
          </a:prstGeom>
        </p:spPr>
      </p:pic>
      <p:graphicFrame>
        <p:nvGraphicFramePr>
          <p:cNvPr id="6" name="Tabel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9945089"/>
              </p:ext>
            </p:extLst>
          </p:nvPr>
        </p:nvGraphicFramePr>
        <p:xfrm>
          <a:off x="6516217" y="1700808"/>
          <a:ext cx="2448271" cy="2664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4851"/>
                <a:gridCol w="656853"/>
                <a:gridCol w="716567"/>
              </a:tblGrid>
              <a:tr h="666074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OBS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MOD</a:t>
                      </a:r>
                      <a:endParaRPr lang="nb-NO" dirty="0"/>
                    </a:p>
                  </a:txBody>
                  <a:tcPr/>
                </a:tc>
              </a:tr>
              <a:tr h="666074">
                <a:tc>
                  <a:txBody>
                    <a:bodyPr/>
                    <a:lstStyle/>
                    <a:p>
                      <a:r>
                        <a:rPr lang="nb-NO" sz="1200" dirty="0" smtClean="0"/>
                        <a:t>90-12(%yr</a:t>
                      </a:r>
                      <a:r>
                        <a:rPr lang="nb-NO" sz="1200" baseline="30000" dirty="0" smtClean="0"/>
                        <a:t>-1</a:t>
                      </a:r>
                      <a:r>
                        <a:rPr lang="nb-NO" sz="1200" dirty="0" smtClean="0"/>
                        <a:t>)</a:t>
                      </a:r>
                      <a:endParaRPr lang="nb-N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b="1" dirty="0" smtClean="0"/>
                        <a:t>-3.1</a:t>
                      </a:r>
                      <a:endParaRPr lang="nb-NO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b="1" dirty="0" smtClean="0"/>
                        <a:t>-3.8</a:t>
                      </a:r>
                      <a:endParaRPr lang="nb-NO" b="1" dirty="0"/>
                    </a:p>
                  </a:txBody>
                  <a:tcPr/>
                </a:tc>
              </a:tr>
              <a:tr h="6660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200" dirty="0" smtClean="0"/>
                        <a:t>90-01(%yr</a:t>
                      </a:r>
                      <a:r>
                        <a:rPr lang="nb-NO" sz="1200" baseline="30000" dirty="0" smtClean="0"/>
                        <a:t>-1</a:t>
                      </a:r>
                      <a:r>
                        <a:rPr lang="nb-NO" sz="1200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b="1" dirty="0" smtClean="0"/>
                        <a:t>-3.8</a:t>
                      </a:r>
                      <a:endParaRPr lang="nb-NO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b="1" dirty="0" smtClean="0"/>
                        <a:t>-5.5</a:t>
                      </a:r>
                      <a:endParaRPr lang="nb-NO" b="1" dirty="0"/>
                    </a:p>
                  </a:txBody>
                  <a:tcPr/>
                </a:tc>
              </a:tr>
              <a:tr h="6660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200" dirty="0" smtClean="0"/>
                        <a:t>02-12(%yr</a:t>
                      </a:r>
                      <a:r>
                        <a:rPr lang="nb-NO" sz="1200" baseline="30000" dirty="0" smtClean="0"/>
                        <a:t>-1</a:t>
                      </a:r>
                      <a:r>
                        <a:rPr lang="nb-NO" sz="1200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b="1" dirty="0" smtClean="0"/>
                        <a:t>-4.4</a:t>
                      </a:r>
                      <a:endParaRPr lang="nb-NO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b="1" dirty="0" smtClean="0"/>
                        <a:t>-5.1</a:t>
                      </a:r>
                      <a:endParaRPr lang="nb-NO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94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>
            <a:graphicFrameLocks/>
          </p:cNvGraphicFramePr>
          <p:nvPr/>
        </p:nvGraphicFramePr>
        <p:xfrm>
          <a:off x="197643" y="738187"/>
          <a:ext cx="8748714" cy="5381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Ellipse 3"/>
          <p:cNvSpPr/>
          <p:nvPr/>
        </p:nvSpPr>
        <p:spPr>
          <a:xfrm>
            <a:off x="6516216" y="5445224"/>
            <a:ext cx="216024" cy="69837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5" name="Ellipse 4"/>
          <p:cNvSpPr/>
          <p:nvPr/>
        </p:nvSpPr>
        <p:spPr>
          <a:xfrm flipH="1">
            <a:off x="7020272" y="5445224"/>
            <a:ext cx="216024" cy="6983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Ellipse 5"/>
          <p:cNvSpPr/>
          <p:nvPr/>
        </p:nvSpPr>
        <p:spPr>
          <a:xfrm>
            <a:off x="6156176" y="5442148"/>
            <a:ext cx="216024" cy="69837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TekstSylinder 6"/>
          <p:cNvSpPr txBox="1"/>
          <p:nvPr/>
        </p:nvSpPr>
        <p:spPr>
          <a:xfrm>
            <a:off x="827583" y="87015"/>
            <a:ext cx="669674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sz="2400" b="1" dirty="0" smtClean="0"/>
              <a:t>S in </a:t>
            </a:r>
            <a:r>
              <a:rPr lang="nb-NO" sz="2400" b="1" dirty="0" err="1" smtClean="0"/>
              <a:t>precip</a:t>
            </a:r>
            <a:r>
              <a:rPr lang="nb-NO" sz="2400" b="1" dirty="0" smtClean="0"/>
              <a:t> (Sen </a:t>
            </a:r>
            <a:r>
              <a:rPr lang="nb-NO" sz="2400" b="1" dirty="0" err="1" smtClean="0"/>
              <a:t>slope</a:t>
            </a:r>
            <a:r>
              <a:rPr lang="nb-NO" sz="2400" b="1" dirty="0" smtClean="0"/>
              <a:t>: % per </a:t>
            </a:r>
            <a:r>
              <a:rPr lang="nb-NO" sz="2400" b="1" dirty="0" err="1" smtClean="0"/>
              <a:t>year</a:t>
            </a:r>
            <a:r>
              <a:rPr lang="nb-NO" sz="2400" b="1" dirty="0" smtClean="0"/>
              <a:t>), 1990-2012</a:t>
            </a:r>
            <a:endParaRPr lang="nb-NO" sz="2400" b="1" dirty="0"/>
          </a:p>
        </p:txBody>
      </p:sp>
    </p:spTree>
    <p:extLst>
      <p:ext uri="{BB962C8B-B14F-4D97-AF65-F5344CB8AC3E}">
        <p14:creationId xmlns:p14="http://schemas.microsoft.com/office/powerpoint/2010/main" val="67940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Summary</a:t>
            </a:r>
            <a:r>
              <a:rPr lang="nb-NO" dirty="0" smtClean="0"/>
              <a:t> </a:t>
            </a:r>
            <a:r>
              <a:rPr lang="nb-NO" dirty="0" err="1" smtClean="0"/>
              <a:t>sulphur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Trends </a:t>
            </a:r>
            <a:r>
              <a:rPr lang="nb-NO" dirty="0" err="1" smtClean="0"/>
              <a:t>found</a:t>
            </a:r>
            <a:r>
              <a:rPr lang="nb-NO" dirty="0" smtClean="0"/>
              <a:t> for all </a:t>
            </a:r>
            <a:r>
              <a:rPr lang="nb-NO" dirty="0" err="1" smtClean="0"/>
              <a:t>periods</a:t>
            </a:r>
            <a:r>
              <a:rPr lang="nb-NO" dirty="0" smtClean="0"/>
              <a:t> (</a:t>
            </a:r>
            <a:r>
              <a:rPr lang="nb-NO" dirty="0" err="1" smtClean="0"/>
              <a:t>but</a:t>
            </a:r>
            <a:r>
              <a:rPr lang="nb-NO" dirty="0" smtClean="0"/>
              <a:t> </a:t>
            </a:r>
            <a:r>
              <a:rPr lang="nb-NO" dirty="0" err="1" smtClean="0"/>
              <a:t>much</a:t>
            </a:r>
            <a:r>
              <a:rPr lang="nb-NO" dirty="0" smtClean="0"/>
              <a:t> </a:t>
            </a:r>
            <a:r>
              <a:rPr lang="nb-NO" dirty="0" err="1" smtClean="0"/>
              <a:t>fewer</a:t>
            </a:r>
            <a:r>
              <a:rPr lang="nb-NO" dirty="0" smtClean="0"/>
              <a:t> for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shorter</a:t>
            </a:r>
            <a:r>
              <a:rPr lang="nb-NO" dirty="0" smtClean="0"/>
              <a:t> </a:t>
            </a:r>
            <a:r>
              <a:rPr lang="nb-NO" dirty="0" err="1" smtClean="0"/>
              <a:t>periods</a:t>
            </a:r>
            <a:r>
              <a:rPr lang="nb-NO" dirty="0" smtClean="0"/>
              <a:t>)</a:t>
            </a:r>
          </a:p>
          <a:p>
            <a:r>
              <a:rPr lang="nb-NO" dirty="0" err="1" smtClean="0"/>
              <a:t>Good</a:t>
            </a:r>
            <a:r>
              <a:rPr lang="nb-NO" dirty="0" smtClean="0"/>
              <a:t> </a:t>
            </a:r>
            <a:r>
              <a:rPr lang="nb-NO" dirty="0" err="1" smtClean="0"/>
              <a:t>agreement</a:t>
            </a:r>
            <a:r>
              <a:rPr lang="nb-NO" dirty="0" smtClean="0"/>
              <a:t> for SO</a:t>
            </a:r>
            <a:r>
              <a:rPr lang="nb-NO" baseline="-25000" dirty="0" smtClean="0"/>
              <a:t>2</a:t>
            </a:r>
            <a:r>
              <a:rPr lang="nb-NO" dirty="0" smtClean="0"/>
              <a:t> and SO</a:t>
            </a:r>
            <a:r>
              <a:rPr lang="nb-NO" baseline="-25000" dirty="0" smtClean="0"/>
              <a:t>4</a:t>
            </a:r>
            <a:r>
              <a:rPr lang="nb-NO" dirty="0" smtClean="0"/>
              <a:t> and </a:t>
            </a:r>
            <a:r>
              <a:rPr lang="nb-NO" dirty="0" err="1" smtClean="0"/>
              <a:t>model</a:t>
            </a:r>
            <a:endParaRPr lang="nb-NO" dirty="0" smtClean="0"/>
          </a:p>
          <a:p>
            <a:r>
              <a:rPr lang="nb-NO" dirty="0" err="1" smtClean="0"/>
              <a:t>Somewhat</a:t>
            </a:r>
            <a:r>
              <a:rPr lang="nb-NO" dirty="0" smtClean="0"/>
              <a:t> </a:t>
            </a:r>
            <a:r>
              <a:rPr lang="nb-NO" dirty="0" err="1" smtClean="0"/>
              <a:t>larger</a:t>
            </a:r>
            <a:r>
              <a:rPr lang="nb-NO" dirty="0"/>
              <a:t> </a:t>
            </a:r>
            <a:r>
              <a:rPr lang="nb-NO" dirty="0" err="1" smtClean="0"/>
              <a:t>modelled</a:t>
            </a:r>
            <a:r>
              <a:rPr lang="nb-NO" dirty="0" smtClean="0"/>
              <a:t> trend (</a:t>
            </a:r>
            <a:r>
              <a:rPr lang="nb-NO" dirty="0" err="1" smtClean="0"/>
              <a:t>ca</a:t>
            </a:r>
            <a:r>
              <a:rPr lang="nb-NO" dirty="0" smtClean="0"/>
              <a:t> 20%) for S in </a:t>
            </a:r>
            <a:r>
              <a:rPr lang="nb-NO" dirty="0" err="1" smtClean="0"/>
              <a:t>precipitation</a:t>
            </a:r>
            <a:r>
              <a:rPr lang="nb-NO" dirty="0" smtClean="0"/>
              <a:t> 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3870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4" y="692696"/>
            <a:ext cx="6096000" cy="60960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  <a:solidFill>
            <a:schemeClr val="bg1"/>
          </a:solidFill>
        </p:spPr>
        <p:txBody>
          <a:bodyPr/>
          <a:lstStyle/>
          <a:p>
            <a:r>
              <a:rPr lang="nb-NO" dirty="0" smtClean="0"/>
              <a:t>Trends in </a:t>
            </a:r>
            <a:r>
              <a:rPr lang="nb-NO" dirty="0" err="1" smtClean="0"/>
              <a:t>reduced</a:t>
            </a:r>
            <a:r>
              <a:rPr lang="nb-NO" dirty="0" smtClean="0"/>
              <a:t> nitrogen</a:t>
            </a:r>
            <a:endParaRPr lang="nb-NO" dirty="0"/>
          </a:p>
        </p:txBody>
      </p:sp>
      <p:sp>
        <p:nvSpPr>
          <p:cNvPr id="4" name="TekstSylinder 3"/>
          <p:cNvSpPr txBox="1"/>
          <p:nvPr/>
        </p:nvSpPr>
        <p:spPr>
          <a:xfrm>
            <a:off x="251520" y="836712"/>
            <a:ext cx="1566454" cy="646331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nb-NO" dirty="0" smtClean="0"/>
              <a:t>NH3 </a:t>
            </a:r>
            <a:r>
              <a:rPr lang="nb-NO" dirty="0" err="1" smtClean="0"/>
              <a:t>emissions</a:t>
            </a:r>
            <a:endParaRPr lang="nb-NO" dirty="0" smtClean="0"/>
          </a:p>
          <a:p>
            <a:r>
              <a:rPr lang="nb-NO" dirty="0" smtClean="0"/>
              <a:t>% </a:t>
            </a:r>
            <a:r>
              <a:rPr lang="nb-NO" dirty="0" err="1" smtClean="0"/>
              <a:t>change</a:t>
            </a:r>
            <a:endParaRPr lang="nb-NO" dirty="0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5" r="18624"/>
          <a:stretch/>
        </p:blipFill>
        <p:spPr>
          <a:xfrm>
            <a:off x="5868144" y="836712"/>
            <a:ext cx="2480328" cy="2903984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3" r="18587"/>
          <a:stretch/>
        </p:blipFill>
        <p:spPr>
          <a:xfrm>
            <a:off x="5940152" y="3822192"/>
            <a:ext cx="2481472" cy="2870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52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/>
          <p:cNvSpPr txBox="1"/>
          <p:nvPr/>
        </p:nvSpPr>
        <p:spPr>
          <a:xfrm>
            <a:off x="467544" y="15007"/>
            <a:ext cx="792088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sz="2400" b="1" dirty="0" smtClean="0"/>
              <a:t>Red. N in </a:t>
            </a:r>
            <a:r>
              <a:rPr lang="nb-NO" sz="2400" b="1" dirty="0" err="1" smtClean="0"/>
              <a:t>precip</a:t>
            </a:r>
            <a:r>
              <a:rPr lang="nb-NO" sz="2400" b="1" dirty="0" smtClean="0"/>
              <a:t> (Sen </a:t>
            </a:r>
            <a:r>
              <a:rPr lang="nb-NO" sz="2400" b="1" dirty="0" err="1" smtClean="0"/>
              <a:t>slope</a:t>
            </a:r>
            <a:r>
              <a:rPr lang="nb-NO" sz="2400" b="1" dirty="0" smtClean="0"/>
              <a:t>: </a:t>
            </a:r>
            <a:r>
              <a:rPr lang="nb-NO" sz="2400" b="1" dirty="0" err="1" smtClean="0"/>
              <a:t>mgN</a:t>
            </a:r>
            <a:r>
              <a:rPr lang="nb-NO" sz="2400" b="1" dirty="0" smtClean="0"/>
              <a:t>/l per </a:t>
            </a:r>
            <a:r>
              <a:rPr lang="nb-NO" sz="2400" b="1" dirty="0" err="1" smtClean="0"/>
              <a:t>year</a:t>
            </a:r>
            <a:r>
              <a:rPr lang="nb-NO" sz="2400" b="1" dirty="0" smtClean="0"/>
              <a:t>), 1990-2012</a:t>
            </a:r>
            <a:endParaRPr lang="nb-NO" sz="2400" b="1" dirty="0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304" b="-1"/>
          <a:stretch/>
        </p:blipFill>
        <p:spPr>
          <a:xfrm rot="16200000">
            <a:off x="3863701" y="2931052"/>
            <a:ext cx="5917700" cy="1044717"/>
          </a:xfrm>
          <a:prstGeom prst="rect">
            <a:avLst/>
          </a:prstGeom>
        </p:spPr>
      </p:pic>
      <p:sp>
        <p:nvSpPr>
          <p:cNvPr id="2" name="TekstSylinder 1"/>
          <p:cNvSpPr txBox="1"/>
          <p:nvPr/>
        </p:nvSpPr>
        <p:spPr>
          <a:xfrm>
            <a:off x="7452320" y="3140968"/>
            <a:ext cx="1584176" cy="646331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nb-NO" b="1" dirty="0" smtClean="0"/>
              <a:t>OBS:-1.1%/yr</a:t>
            </a:r>
          </a:p>
          <a:p>
            <a:r>
              <a:rPr lang="nb-NO" b="1" dirty="0" smtClean="0"/>
              <a:t>MOD:-1.2%/yr</a:t>
            </a:r>
            <a:endParaRPr lang="nb-NO" b="1" dirty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2" t="12926" r="37246" b="34078"/>
          <a:stretch/>
        </p:blipFill>
        <p:spPr>
          <a:xfrm rot="16200000">
            <a:off x="748798" y="832389"/>
            <a:ext cx="5951235" cy="5439584"/>
          </a:xfrm>
          <a:prstGeom prst="rect">
            <a:avLst/>
          </a:prstGeom>
        </p:spPr>
      </p:pic>
      <p:sp>
        <p:nvSpPr>
          <p:cNvPr id="6" name="TekstSylinder 5"/>
          <p:cNvSpPr txBox="1"/>
          <p:nvPr/>
        </p:nvSpPr>
        <p:spPr>
          <a:xfrm>
            <a:off x="131408" y="548680"/>
            <a:ext cx="1704288" cy="1477328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nb-NO" dirty="0" smtClean="0"/>
              <a:t>Field: </a:t>
            </a:r>
            <a:r>
              <a:rPr lang="nb-NO" dirty="0" err="1" smtClean="0"/>
              <a:t>model</a:t>
            </a:r>
            <a:endParaRPr lang="nb-NO" dirty="0" smtClean="0"/>
          </a:p>
          <a:p>
            <a:r>
              <a:rPr lang="nb-NO" dirty="0" err="1" smtClean="0"/>
              <a:t>Circle</a:t>
            </a:r>
            <a:r>
              <a:rPr lang="nb-NO" dirty="0" smtClean="0"/>
              <a:t>: obs</a:t>
            </a:r>
          </a:p>
          <a:p>
            <a:r>
              <a:rPr lang="nb-NO" dirty="0" smtClean="0"/>
              <a:t>Black </a:t>
            </a:r>
            <a:r>
              <a:rPr lang="nb-NO" dirty="0" err="1" smtClean="0"/>
              <a:t>circle</a:t>
            </a:r>
            <a:r>
              <a:rPr lang="nb-NO" dirty="0" smtClean="0"/>
              <a:t>: not </a:t>
            </a:r>
            <a:r>
              <a:rPr lang="nb-NO" dirty="0" err="1" smtClean="0"/>
              <a:t>significant</a:t>
            </a:r>
            <a:endParaRPr lang="nb-NO" dirty="0" smtClean="0"/>
          </a:p>
          <a:p>
            <a:r>
              <a:rPr lang="nb-NO" dirty="0" smtClean="0"/>
              <a:t>trend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9776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French </a:t>
            </a:r>
            <a:r>
              <a:rPr lang="nb-NO" dirty="0" err="1" smtClean="0"/>
              <a:t>sites</a:t>
            </a:r>
            <a:r>
              <a:rPr lang="nb-NO" dirty="0" smtClean="0"/>
              <a:t>, </a:t>
            </a:r>
            <a:r>
              <a:rPr lang="nb-NO" dirty="0" err="1" smtClean="0"/>
              <a:t>why</a:t>
            </a:r>
            <a:r>
              <a:rPr lang="nb-NO" dirty="0" smtClean="0"/>
              <a:t> so </a:t>
            </a:r>
            <a:r>
              <a:rPr lang="nb-NO" dirty="0" err="1" smtClean="0"/>
              <a:t>large</a:t>
            </a:r>
            <a:r>
              <a:rPr lang="nb-NO" dirty="0" smtClean="0"/>
              <a:t> trend?</a:t>
            </a:r>
            <a:endParaRPr lang="nb-NO" dirty="0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56792"/>
            <a:ext cx="3690938" cy="2114550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573330"/>
            <a:ext cx="3629025" cy="2114550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207" y="4293096"/>
            <a:ext cx="3629025" cy="2114550"/>
          </a:xfrm>
          <a:prstGeom prst="rect">
            <a:avLst/>
          </a:prstGeom>
        </p:spPr>
      </p:pic>
      <p:sp>
        <p:nvSpPr>
          <p:cNvPr id="6" name="TekstSylinder 5"/>
          <p:cNvSpPr txBox="1"/>
          <p:nvPr/>
        </p:nvSpPr>
        <p:spPr>
          <a:xfrm>
            <a:off x="1877330" y="1153228"/>
            <a:ext cx="654346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nb-NO" b="1" dirty="0" smtClean="0">
                <a:solidFill>
                  <a:srgbClr val="002060"/>
                </a:solidFill>
              </a:rPr>
              <a:t>FR08</a:t>
            </a:r>
            <a:endParaRPr lang="nb-NO" b="1" dirty="0">
              <a:solidFill>
                <a:srgbClr val="002060"/>
              </a:solidFill>
            </a:endParaRPr>
          </a:p>
        </p:txBody>
      </p:sp>
      <p:sp>
        <p:nvSpPr>
          <p:cNvPr id="7" name="TekstSylinder 6"/>
          <p:cNvSpPr txBox="1"/>
          <p:nvPr/>
        </p:nvSpPr>
        <p:spPr>
          <a:xfrm>
            <a:off x="4010546" y="3910955"/>
            <a:ext cx="654346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nb-NO" b="1" dirty="0" smtClean="0">
                <a:solidFill>
                  <a:srgbClr val="002060"/>
                </a:solidFill>
              </a:rPr>
              <a:t>FR10</a:t>
            </a:r>
            <a:endParaRPr lang="nb-NO" b="1" dirty="0">
              <a:solidFill>
                <a:srgbClr val="002060"/>
              </a:solidFill>
            </a:endParaRPr>
          </a:p>
        </p:txBody>
      </p:sp>
      <p:sp>
        <p:nvSpPr>
          <p:cNvPr id="8" name="TekstSylinder 7"/>
          <p:cNvSpPr txBox="1"/>
          <p:nvPr/>
        </p:nvSpPr>
        <p:spPr>
          <a:xfrm>
            <a:off x="5940152" y="1154964"/>
            <a:ext cx="654346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nb-NO" b="1" dirty="0" smtClean="0">
                <a:solidFill>
                  <a:srgbClr val="002060"/>
                </a:solidFill>
              </a:rPr>
              <a:t>FR09</a:t>
            </a:r>
            <a:endParaRPr lang="nb-NO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74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/>
          <p:cNvSpPr txBox="1"/>
          <p:nvPr/>
        </p:nvSpPr>
        <p:spPr>
          <a:xfrm>
            <a:off x="467544" y="87015"/>
            <a:ext cx="727280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sz="2400" b="1" dirty="0" smtClean="0"/>
              <a:t>Red. N in </a:t>
            </a:r>
            <a:r>
              <a:rPr lang="nb-NO" sz="2400" b="1" dirty="0" err="1" smtClean="0"/>
              <a:t>precip</a:t>
            </a:r>
            <a:r>
              <a:rPr lang="nb-NO" sz="2400" b="1" dirty="0" smtClean="0"/>
              <a:t> (Sen </a:t>
            </a:r>
            <a:r>
              <a:rPr lang="nb-NO" sz="2400" b="1" dirty="0" err="1" smtClean="0"/>
              <a:t>slope</a:t>
            </a:r>
            <a:r>
              <a:rPr lang="nb-NO" sz="2400" b="1" dirty="0" smtClean="0"/>
              <a:t>: </a:t>
            </a:r>
            <a:r>
              <a:rPr lang="nb-NO" sz="2400" b="1" dirty="0" err="1" smtClean="0"/>
              <a:t>mgN</a:t>
            </a:r>
            <a:r>
              <a:rPr lang="nb-NO" sz="2400" b="1" dirty="0" smtClean="0"/>
              <a:t>/l per </a:t>
            </a:r>
            <a:r>
              <a:rPr lang="nb-NO" sz="2400" b="1" dirty="0" err="1" smtClean="0"/>
              <a:t>year</a:t>
            </a:r>
            <a:r>
              <a:rPr lang="nb-NO" sz="2400" b="1" dirty="0" smtClean="0"/>
              <a:t>), 2002-2012</a:t>
            </a:r>
            <a:endParaRPr lang="nb-NO" sz="2400" b="1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1" t="10242" r="39879" b="37329"/>
          <a:stretch/>
        </p:blipFill>
        <p:spPr>
          <a:xfrm rot="16200000">
            <a:off x="-18900" y="945545"/>
            <a:ext cx="5922226" cy="538138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Bild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" t="81062" r="-1"/>
          <a:stretch/>
        </p:blipFill>
        <p:spPr>
          <a:xfrm rot="16200000">
            <a:off x="3137107" y="3397042"/>
            <a:ext cx="5137842" cy="971912"/>
          </a:xfrm>
          <a:prstGeom prst="rect">
            <a:avLst/>
          </a:prstGeom>
        </p:spPr>
      </p:pic>
      <p:sp>
        <p:nvSpPr>
          <p:cNvPr id="6" name="TekstSylinder 5"/>
          <p:cNvSpPr txBox="1"/>
          <p:nvPr/>
        </p:nvSpPr>
        <p:spPr>
          <a:xfrm>
            <a:off x="7020272" y="1314075"/>
            <a:ext cx="1704288" cy="203132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nb-NO" b="1" dirty="0" smtClean="0"/>
              <a:t>Field</a:t>
            </a:r>
            <a:r>
              <a:rPr lang="nb-NO" dirty="0" smtClean="0"/>
              <a:t>: </a:t>
            </a:r>
            <a:r>
              <a:rPr lang="nb-NO" dirty="0" err="1" smtClean="0"/>
              <a:t>model</a:t>
            </a:r>
            <a:endParaRPr lang="nb-NO" dirty="0" smtClean="0"/>
          </a:p>
          <a:p>
            <a:r>
              <a:rPr lang="nb-NO" dirty="0" smtClean="0"/>
              <a:t>(</a:t>
            </a:r>
            <a:r>
              <a:rPr lang="nb-NO" dirty="0" err="1" smtClean="0"/>
              <a:t>colour</a:t>
            </a:r>
            <a:r>
              <a:rPr lang="nb-NO" dirty="0" smtClean="0"/>
              <a:t> </a:t>
            </a:r>
            <a:r>
              <a:rPr lang="nb-NO" dirty="0" err="1" smtClean="0"/>
              <a:t>only</a:t>
            </a:r>
            <a:r>
              <a:rPr lang="nb-NO" dirty="0" smtClean="0"/>
              <a:t> </a:t>
            </a:r>
            <a:r>
              <a:rPr lang="nb-NO" dirty="0" err="1" smtClean="0"/>
              <a:t>if</a:t>
            </a:r>
            <a:r>
              <a:rPr lang="nb-NO" dirty="0" smtClean="0"/>
              <a:t> </a:t>
            </a:r>
            <a:r>
              <a:rPr lang="nb-NO" dirty="0" err="1" smtClean="0"/>
              <a:t>significant</a:t>
            </a:r>
            <a:r>
              <a:rPr lang="nb-NO" dirty="0" smtClean="0"/>
              <a:t>)</a:t>
            </a:r>
          </a:p>
          <a:p>
            <a:r>
              <a:rPr lang="nb-NO" b="1" dirty="0" err="1" smtClean="0"/>
              <a:t>Circle</a:t>
            </a:r>
            <a:r>
              <a:rPr lang="nb-NO" dirty="0" smtClean="0"/>
              <a:t>: obs</a:t>
            </a:r>
          </a:p>
          <a:p>
            <a:r>
              <a:rPr lang="nb-NO" b="1" dirty="0" smtClean="0"/>
              <a:t>Black </a:t>
            </a:r>
            <a:r>
              <a:rPr lang="nb-NO" b="1" dirty="0" err="1" smtClean="0"/>
              <a:t>circle</a:t>
            </a:r>
            <a:r>
              <a:rPr lang="nb-NO" dirty="0" smtClean="0"/>
              <a:t>: not </a:t>
            </a:r>
            <a:r>
              <a:rPr lang="nb-NO" dirty="0" err="1" smtClean="0"/>
              <a:t>significant</a:t>
            </a:r>
            <a:endParaRPr lang="nb-NO" dirty="0" smtClean="0"/>
          </a:p>
          <a:p>
            <a:r>
              <a:rPr lang="nb-NO" dirty="0" smtClean="0"/>
              <a:t>trend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5473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Model </a:t>
            </a:r>
            <a:r>
              <a:rPr lang="nb-NO" dirty="0" err="1" smtClean="0"/>
              <a:t>set</a:t>
            </a:r>
            <a:r>
              <a:rPr lang="nb-NO" dirty="0" smtClean="0"/>
              <a:t>-up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nb-NO" dirty="0" err="1" smtClean="0"/>
              <a:t>Domain</a:t>
            </a:r>
            <a:r>
              <a:rPr lang="nb-NO" dirty="0" smtClean="0"/>
              <a:t>: EECCA, 50km</a:t>
            </a:r>
          </a:p>
          <a:p>
            <a:r>
              <a:rPr lang="nb-NO" dirty="0" err="1" smtClean="0"/>
              <a:t>Meteorological</a:t>
            </a:r>
            <a:r>
              <a:rPr lang="nb-NO" dirty="0" smtClean="0"/>
              <a:t> data: ECMWF </a:t>
            </a:r>
            <a:r>
              <a:rPr lang="nb-NO" dirty="0" err="1" smtClean="0"/>
              <a:t>reanalysis</a:t>
            </a:r>
            <a:endParaRPr lang="nb-NO" dirty="0" smtClean="0"/>
          </a:p>
          <a:p>
            <a:pPr marL="400050" lvl="1" indent="0">
              <a:buNone/>
            </a:pPr>
            <a:r>
              <a:rPr lang="nb-NO" dirty="0" smtClean="0"/>
              <a:t>1990-2012</a:t>
            </a:r>
          </a:p>
          <a:p>
            <a:r>
              <a:rPr lang="nb-NO" dirty="0" smtClean="0"/>
              <a:t>Emissions:ECLIPSEv5a (</a:t>
            </a:r>
            <a:r>
              <a:rPr lang="nb-NO" dirty="0" err="1" smtClean="0"/>
              <a:t>every</a:t>
            </a:r>
            <a:r>
              <a:rPr lang="nb-NO" dirty="0" smtClean="0"/>
              <a:t> 5th </a:t>
            </a:r>
            <a:r>
              <a:rPr lang="nb-NO" dirty="0" err="1" smtClean="0"/>
              <a:t>year</a:t>
            </a:r>
            <a:r>
              <a:rPr lang="nb-NO" dirty="0" smtClean="0"/>
              <a:t>)</a:t>
            </a:r>
          </a:p>
          <a:p>
            <a:r>
              <a:rPr lang="nb-NO" dirty="0" err="1" smtClean="0"/>
              <a:t>Ship</a:t>
            </a:r>
            <a:r>
              <a:rPr lang="nb-NO" dirty="0" smtClean="0"/>
              <a:t> </a:t>
            </a:r>
            <a:r>
              <a:rPr lang="nb-NO" dirty="0" err="1" smtClean="0"/>
              <a:t>emissions</a:t>
            </a:r>
            <a:r>
              <a:rPr lang="nb-NO" dirty="0" smtClean="0"/>
              <a:t>: MACCIII/TNO 2000-2011, </a:t>
            </a:r>
            <a:r>
              <a:rPr lang="nb-NO" dirty="0" err="1" smtClean="0"/>
              <a:t>scaled</a:t>
            </a:r>
            <a:r>
              <a:rPr lang="nb-NO" dirty="0" smtClean="0"/>
              <a:t> </a:t>
            </a:r>
            <a:r>
              <a:rPr lang="nb-NO" dirty="0" err="1" smtClean="0"/>
              <a:t>backwards</a:t>
            </a:r>
            <a:r>
              <a:rPr lang="nb-NO" dirty="0" smtClean="0"/>
              <a:t> from 2000(-2.5%yr</a:t>
            </a:r>
            <a:r>
              <a:rPr lang="nb-NO" baseline="30000" dirty="0" smtClean="0"/>
              <a:t>-1</a:t>
            </a:r>
            <a:r>
              <a:rPr lang="nb-NO" dirty="0" smtClean="0"/>
              <a:t>)</a:t>
            </a:r>
          </a:p>
          <a:p>
            <a:r>
              <a:rPr lang="nb-NO" dirty="0" smtClean="0"/>
              <a:t>Mann-</a:t>
            </a:r>
            <a:r>
              <a:rPr lang="nb-NO" dirty="0" err="1" smtClean="0"/>
              <a:t>Kendall</a:t>
            </a:r>
            <a:r>
              <a:rPr lang="nb-NO" dirty="0" smtClean="0"/>
              <a:t> </a:t>
            </a:r>
            <a:r>
              <a:rPr lang="nb-NO" dirty="0" err="1" smtClean="0"/>
              <a:t>statistical</a:t>
            </a:r>
            <a:r>
              <a:rPr lang="nb-NO" dirty="0" smtClean="0"/>
              <a:t> </a:t>
            </a:r>
            <a:r>
              <a:rPr lang="nb-NO" dirty="0" err="1" smtClean="0"/>
              <a:t>analysis</a:t>
            </a:r>
            <a:r>
              <a:rPr lang="nb-NO" dirty="0" smtClean="0"/>
              <a:t> for </a:t>
            </a:r>
            <a:r>
              <a:rPr lang="nb-NO" dirty="0" err="1" smtClean="0"/>
              <a:t>every</a:t>
            </a:r>
            <a:r>
              <a:rPr lang="nb-NO" dirty="0" smtClean="0"/>
              <a:t> grid </a:t>
            </a:r>
            <a:r>
              <a:rPr lang="nb-NO" dirty="0" err="1" smtClean="0"/>
              <a:t>point</a:t>
            </a:r>
            <a:endParaRPr lang="nb-NO" dirty="0" smtClean="0"/>
          </a:p>
          <a:p>
            <a:r>
              <a:rPr lang="nb-NO" dirty="0" err="1" smtClean="0"/>
              <a:t>Comparison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model</a:t>
            </a:r>
            <a:r>
              <a:rPr lang="nb-NO" dirty="0" smtClean="0"/>
              <a:t> and </a:t>
            </a:r>
            <a:r>
              <a:rPr lang="nb-NO" dirty="0" err="1" smtClean="0"/>
              <a:t>measurements</a:t>
            </a:r>
            <a:r>
              <a:rPr lang="nb-NO" dirty="0" smtClean="0"/>
              <a:t> </a:t>
            </a:r>
            <a:r>
              <a:rPr lang="nb-NO" dirty="0" err="1" smtClean="0"/>
              <a:t>using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benchmark</a:t>
            </a:r>
            <a:r>
              <a:rPr lang="nb-NO" dirty="0" smtClean="0"/>
              <a:t> data </a:t>
            </a:r>
            <a:r>
              <a:rPr lang="nb-NO" dirty="0" err="1" smtClean="0"/>
              <a:t>set</a:t>
            </a:r>
            <a:endParaRPr lang="nb-NO" dirty="0" smtClean="0"/>
          </a:p>
          <a:p>
            <a:r>
              <a:rPr lang="nb-NO" dirty="0" smtClean="0"/>
              <a:t>Preliminary </a:t>
            </a:r>
            <a:r>
              <a:rPr lang="nb-NO" dirty="0" err="1" smtClean="0"/>
              <a:t>results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9978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/>
          <p:cNvSpPr txBox="1"/>
          <p:nvPr/>
        </p:nvSpPr>
        <p:spPr>
          <a:xfrm>
            <a:off x="42054" y="116633"/>
            <a:ext cx="841837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sz="2800" b="1" dirty="0" smtClean="0"/>
              <a:t>Sum NH3+NH4+ (Sen </a:t>
            </a:r>
            <a:r>
              <a:rPr lang="nb-NO" sz="2800" b="1" dirty="0" err="1" smtClean="0"/>
              <a:t>slope</a:t>
            </a:r>
            <a:r>
              <a:rPr lang="nb-NO" sz="2800" b="1" dirty="0" smtClean="0"/>
              <a:t>: </a:t>
            </a:r>
            <a:r>
              <a:rPr lang="nb-NO" sz="2800" b="1" dirty="0" err="1" smtClean="0"/>
              <a:t>mgN</a:t>
            </a:r>
            <a:r>
              <a:rPr lang="nb-NO" sz="2800" b="1" dirty="0" smtClean="0"/>
              <a:t>/l per </a:t>
            </a:r>
            <a:r>
              <a:rPr lang="nb-NO" sz="2800" b="1" dirty="0" err="1" smtClean="0"/>
              <a:t>year</a:t>
            </a:r>
            <a:r>
              <a:rPr lang="nb-NO" sz="2800" b="1" dirty="0" smtClean="0"/>
              <a:t>), 1990-2012</a:t>
            </a:r>
            <a:endParaRPr lang="nb-NO" sz="2800" b="1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" t="14276" r="37962" b="39819"/>
          <a:stretch/>
        </p:blipFill>
        <p:spPr>
          <a:xfrm rot="16200000">
            <a:off x="-113606" y="1577244"/>
            <a:ext cx="5631729" cy="4295059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905"/>
          <a:stretch/>
        </p:blipFill>
        <p:spPr>
          <a:xfrm rot="16200000">
            <a:off x="2978671" y="3378772"/>
            <a:ext cx="5143500" cy="92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47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6" t="9403" r="37905" b="36667"/>
          <a:stretch/>
        </p:blipFill>
        <p:spPr>
          <a:xfrm rot="16200000">
            <a:off x="25621" y="1311165"/>
            <a:ext cx="5641725" cy="504591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kstSylinder 3"/>
          <p:cNvSpPr txBox="1"/>
          <p:nvPr/>
        </p:nvSpPr>
        <p:spPr>
          <a:xfrm>
            <a:off x="186070" y="241484"/>
            <a:ext cx="841837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sz="2800" b="1" dirty="0" smtClean="0"/>
              <a:t>Sum NH3+NH4+ (Sen </a:t>
            </a:r>
            <a:r>
              <a:rPr lang="nb-NO" sz="2800" b="1" dirty="0" err="1" smtClean="0"/>
              <a:t>slope</a:t>
            </a:r>
            <a:r>
              <a:rPr lang="nb-NO" sz="2800" b="1" dirty="0" smtClean="0"/>
              <a:t>: </a:t>
            </a:r>
            <a:r>
              <a:rPr lang="nb-NO" sz="2800" b="1" dirty="0" err="1" smtClean="0"/>
              <a:t>mgN</a:t>
            </a:r>
            <a:r>
              <a:rPr lang="nb-NO" sz="2800" b="1" dirty="0" smtClean="0"/>
              <a:t>/l per </a:t>
            </a:r>
            <a:r>
              <a:rPr lang="nb-NO" sz="2800" b="1" dirty="0" err="1" smtClean="0"/>
              <a:t>year</a:t>
            </a:r>
            <a:r>
              <a:rPr lang="nb-NO" sz="2800" b="1" dirty="0" smtClean="0"/>
              <a:t>), 2002-2012</a:t>
            </a:r>
            <a:endParaRPr lang="nb-NO" sz="2800" b="1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286"/>
          <a:stretch/>
        </p:blipFill>
        <p:spPr>
          <a:xfrm rot="16200000">
            <a:off x="3512418" y="3244477"/>
            <a:ext cx="5143500" cy="904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01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Summary</a:t>
            </a:r>
            <a:r>
              <a:rPr lang="nb-NO" dirty="0" smtClean="0"/>
              <a:t>, </a:t>
            </a:r>
            <a:r>
              <a:rPr lang="nb-NO" dirty="0" err="1" smtClean="0"/>
              <a:t>reduced</a:t>
            </a:r>
            <a:r>
              <a:rPr lang="nb-NO" dirty="0" smtClean="0"/>
              <a:t> nitrogen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Red. N in </a:t>
            </a:r>
            <a:r>
              <a:rPr lang="nb-NO" dirty="0" err="1" smtClean="0"/>
              <a:t>precip</a:t>
            </a:r>
            <a:r>
              <a:rPr lang="nb-NO" dirty="0" smtClean="0"/>
              <a:t>: </a:t>
            </a:r>
            <a:r>
              <a:rPr lang="nb-NO" dirty="0" err="1" smtClean="0"/>
              <a:t>good</a:t>
            </a:r>
            <a:r>
              <a:rPr lang="nb-NO" dirty="0" smtClean="0"/>
              <a:t> </a:t>
            </a:r>
            <a:r>
              <a:rPr lang="nb-NO" dirty="0" err="1" smtClean="0"/>
              <a:t>agreement</a:t>
            </a:r>
            <a:r>
              <a:rPr lang="nb-NO" dirty="0" smtClean="0"/>
              <a:t>. </a:t>
            </a:r>
            <a:r>
              <a:rPr lang="nb-NO" dirty="0" err="1" smtClean="0"/>
              <a:t>Some</a:t>
            </a:r>
            <a:r>
              <a:rPr lang="nb-NO" dirty="0" smtClean="0"/>
              <a:t> obs. </a:t>
            </a:r>
            <a:r>
              <a:rPr lang="nb-NO" dirty="0" err="1" smtClean="0"/>
              <a:t>sites</a:t>
            </a:r>
            <a:r>
              <a:rPr lang="nb-NO" dirty="0" smtClean="0"/>
              <a:t> show </a:t>
            </a:r>
            <a:r>
              <a:rPr lang="nb-NO" dirty="0" err="1" smtClean="0"/>
              <a:t>larger</a:t>
            </a:r>
            <a:r>
              <a:rPr lang="nb-NO" dirty="0" smtClean="0"/>
              <a:t> trend </a:t>
            </a:r>
            <a:r>
              <a:rPr lang="nb-NO" dirty="0" err="1" smtClean="0"/>
              <a:t>than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model</a:t>
            </a:r>
            <a:endParaRPr lang="nb-NO" dirty="0" smtClean="0"/>
          </a:p>
          <a:p>
            <a:r>
              <a:rPr lang="nb-NO" dirty="0" smtClean="0"/>
              <a:t>NH3+NH4+ in air: </a:t>
            </a:r>
            <a:r>
              <a:rPr lang="nb-NO" dirty="0" err="1" smtClean="0"/>
              <a:t>good</a:t>
            </a:r>
            <a:r>
              <a:rPr lang="nb-NO" dirty="0" smtClean="0"/>
              <a:t> </a:t>
            </a:r>
            <a:r>
              <a:rPr lang="nb-NO" dirty="0" err="1" smtClean="0"/>
              <a:t>agreement</a:t>
            </a:r>
            <a:endParaRPr lang="nb-NO" dirty="0" smtClean="0"/>
          </a:p>
          <a:p>
            <a:r>
              <a:rPr lang="nb-NO" dirty="0" err="1" smtClean="0"/>
              <a:t>Difficult</a:t>
            </a:r>
            <a:r>
              <a:rPr lang="nb-NO" dirty="0" smtClean="0"/>
              <a:t> to </a:t>
            </a:r>
            <a:r>
              <a:rPr lang="nb-NO" dirty="0" err="1" smtClean="0"/>
              <a:t>see</a:t>
            </a:r>
            <a:r>
              <a:rPr lang="nb-NO" dirty="0" smtClean="0"/>
              <a:t> trends for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shorther</a:t>
            </a:r>
            <a:r>
              <a:rPr lang="nb-NO" dirty="0" smtClean="0"/>
              <a:t> </a:t>
            </a:r>
            <a:r>
              <a:rPr lang="nb-NO" dirty="0" err="1" smtClean="0"/>
              <a:t>periods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3080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688"/>
            <a:ext cx="6096000" cy="6096000"/>
          </a:xfrm>
          <a:prstGeom prst="rect">
            <a:avLst/>
          </a:prstGeom>
        </p:spPr>
      </p:pic>
      <p:sp>
        <p:nvSpPr>
          <p:cNvPr id="4" name="TekstSylinder 3"/>
          <p:cNvSpPr txBox="1"/>
          <p:nvPr/>
        </p:nvSpPr>
        <p:spPr>
          <a:xfrm>
            <a:off x="899592" y="-27384"/>
            <a:ext cx="7251472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b-NO" sz="3200" b="1" dirty="0" err="1" smtClean="0"/>
              <a:t>Changes</a:t>
            </a:r>
            <a:r>
              <a:rPr lang="nb-NO" sz="3200" b="1" dirty="0" smtClean="0"/>
              <a:t> in NOx </a:t>
            </a:r>
            <a:r>
              <a:rPr lang="nb-NO" sz="3200" b="1" dirty="0" err="1" smtClean="0"/>
              <a:t>emissions</a:t>
            </a:r>
            <a:r>
              <a:rPr lang="nb-NO" sz="3200" b="1" dirty="0" smtClean="0"/>
              <a:t> (%), 1990-2012</a:t>
            </a:r>
            <a:endParaRPr lang="nb-NO" sz="3200" b="1" dirty="0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2" r="18362"/>
          <a:stretch/>
        </p:blipFill>
        <p:spPr>
          <a:xfrm>
            <a:off x="6096000" y="3573039"/>
            <a:ext cx="2799367" cy="3240337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6" r="18174"/>
          <a:stretch/>
        </p:blipFill>
        <p:spPr>
          <a:xfrm>
            <a:off x="6090256" y="404664"/>
            <a:ext cx="2805813" cy="325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32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/>
          <p:cNvSpPr txBox="1"/>
          <p:nvPr/>
        </p:nvSpPr>
        <p:spPr>
          <a:xfrm>
            <a:off x="539552" y="313492"/>
            <a:ext cx="792088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sz="2800" b="1" dirty="0" smtClean="0"/>
              <a:t>NO</a:t>
            </a:r>
            <a:r>
              <a:rPr lang="nb-NO" sz="2800" b="1" baseline="-25000" dirty="0" smtClean="0"/>
              <a:t>2</a:t>
            </a:r>
            <a:r>
              <a:rPr lang="nb-NO" sz="2800" b="1" dirty="0" smtClean="0"/>
              <a:t> (Sen </a:t>
            </a:r>
            <a:r>
              <a:rPr lang="nb-NO" sz="2800" b="1" dirty="0" err="1" smtClean="0"/>
              <a:t>slope</a:t>
            </a:r>
            <a:r>
              <a:rPr lang="nb-NO" sz="2800" b="1" dirty="0" smtClean="0"/>
              <a:t>: </a:t>
            </a:r>
            <a:r>
              <a:rPr lang="nb-NO" sz="2800" b="1" dirty="0" err="1" smtClean="0"/>
              <a:t>ugN</a:t>
            </a:r>
            <a:r>
              <a:rPr lang="nb-NO" sz="2800" b="1" dirty="0" smtClean="0"/>
              <a:t>/m3 per </a:t>
            </a:r>
            <a:r>
              <a:rPr lang="nb-NO" sz="2800" b="1" dirty="0" err="1" smtClean="0"/>
              <a:t>year</a:t>
            </a:r>
            <a:r>
              <a:rPr lang="nb-NO" sz="2800" b="1" dirty="0" smtClean="0"/>
              <a:t>), 1990-2012</a:t>
            </a:r>
            <a:endParaRPr lang="nb-NO" sz="2800" b="1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1" t="14094" r="43210" b="39348"/>
          <a:stretch/>
        </p:blipFill>
        <p:spPr>
          <a:xfrm rot="16200000">
            <a:off x="951713" y="1356904"/>
            <a:ext cx="5584709" cy="475217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Bild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89"/>
          <a:stretch/>
        </p:blipFill>
        <p:spPr>
          <a:xfrm rot="16200000">
            <a:off x="4109418" y="3292079"/>
            <a:ext cx="5143500" cy="822224"/>
          </a:xfrm>
          <a:prstGeom prst="rect">
            <a:avLst/>
          </a:prstGeom>
        </p:spPr>
      </p:pic>
      <p:sp>
        <p:nvSpPr>
          <p:cNvPr id="6" name="TekstSylinder 5"/>
          <p:cNvSpPr txBox="1"/>
          <p:nvPr/>
        </p:nvSpPr>
        <p:spPr>
          <a:xfrm>
            <a:off x="7452320" y="3140968"/>
            <a:ext cx="1584176" cy="646331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nb-NO" b="1" dirty="0" smtClean="0"/>
              <a:t>OBS:-1.2%/yr</a:t>
            </a:r>
          </a:p>
          <a:p>
            <a:r>
              <a:rPr lang="nb-NO" b="1" dirty="0" smtClean="0"/>
              <a:t>MOD:-1.4%/yr</a:t>
            </a:r>
            <a:endParaRPr lang="nb-NO" b="1" dirty="0"/>
          </a:p>
        </p:txBody>
      </p:sp>
    </p:spTree>
    <p:extLst>
      <p:ext uri="{BB962C8B-B14F-4D97-AF65-F5344CB8AC3E}">
        <p14:creationId xmlns:p14="http://schemas.microsoft.com/office/powerpoint/2010/main" val="349359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err="1" smtClean="0"/>
              <a:t>Why</a:t>
            </a:r>
            <a:r>
              <a:rPr lang="nb-NO" dirty="0" smtClean="0"/>
              <a:t> so </a:t>
            </a:r>
            <a:r>
              <a:rPr lang="nb-NO" dirty="0" err="1" smtClean="0"/>
              <a:t>many</a:t>
            </a:r>
            <a:r>
              <a:rPr lang="nb-NO" dirty="0" smtClean="0"/>
              <a:t> non-</a:t>
            </a:r>
            <a:r>
              <a:rPr lang="nb-NO" dirty="0" err="1" smtClean="0"/>
              <a:t>signifiant</a:t>
            </a:r>
            <a:r>
              <a:rPr lang="nb-NO" dirty="0" smtClean="0"/>
              <a:t> </a:t>
            </a:r>
            <a:r>
              <a:rPr lang="nb-NO" dirty="0" err="1" smtClean="0"/>
              <a:t>sites</a:t>
            </a:r>
            <a:r>
              <a:rPr lang="nb-NO" dirty="0" smtClean="0"/>
              <a:t>?</a:t>
            </a:r>
            <a:br>
              <a:rPr lang="nb-NO" dirty="0" smtClean="0"/>
            </a:br>
            <a:r>
              <a:rPr lang="nb-NO" dirty="0" smtClean="0"/>
              <a:t>4 </a:t>
            </a:r>
            <a:r>
              <a:rPr lang="nb-NO" dirty="0" err="1" smtClean="0"/>
              <a:t>Examples</a:t>
            </a:r>
            <a:endParaRPr lang="nb-NO" dirty="0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556792"/>
            <a:ext cx="3629025" cy="2114550"/>
          </a:xfrm>
          <a:prstGeom prst="rect">
            <a:avLst/>
          </a:prstGeom>
        </p:spPr>
      </p:pic>
      <p:sp>
        <p:nvSpPr>
          <p:cNvPr id="4" name="TekstSylinder 3"/>
          <p:cNvSpPr txBox="1"/>
          <p:nvPr/>
        </p:nvSpPr>
        <p:spPr>
          <a:xfrm>
            <a:off x="1533110" y="1198619"/>
            <a:ext cx="649537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nb-NO" dirty="0" smtClean="0"/>
              <a:t>CZ01</a:t>
            </a:r>
            <a:endParaRPr lang="nb-NO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567951"/>
            <a:ext cx="3629025" cy="2114550"/>
          </a:xfrm>
          <a:prstGeom prst="rect">
            <a:avLst/>
          </a:prstGeom>
        </p:spPr>
      </p:pic>
      <p:sp>
        <p:nvSpPr>
          <p:cNvPr id="6" name="TekstSylinder 5"/>
          <p:cNvSpPr txBox="1"/>
          <p:nvPr/>
        </p:nvSpPr>
        <p:spPr>
          <a:xfrm>
            <a:off x="5954464" y="1166353"/>
            <a:ext cx="649537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nb-NO" dirty="0" smtClean="0"/>
              <a:t>CZ03</a:t>
            </a:r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4365104"/>
            <a:ext cx="3629025" cy="2114550"/>
          </a:xfrm>
          <a:prstGeom prst="rect">
            <a:avLst/>
          </a:prstGeom>
        </p:spPr>
      </p:pic>
      <p:sp>
        <p:nvSpPr>
          <p:cNvPr id="8" name="TekstSylinder 7"/>
          <p:cNvSpPr txBox="1"/>
          <p:nvPr/>
        </p:nvSpPr>
        <p:spPr>
          <a:xfrm>
            <a:off x="1685510" y="3994386"/>
            <a:ext cx="673582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nb-NO" dirty="0" smtClean="0"/>
              <a:t>DE01</a:t>
            </a:r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4338786"/>
            <a:ext cx="3690938" cy="2114550"/>
          </a:xfrm>
          <a:prstGeom prst="rect">
            <a:avLst/>
          </a:prstGeom>
        </p:spPr>
      </p:pic>
      <p:sp>
        <p:nvSpPr>
          <p:cNvPr id="10" name="TekstSylinder 9"/>
          <p:cNvSpPr txBox="1"/>
          <p:nvPr/>
        </p:nvSpPr>
        <p:spPr>
          <a:xfrm>
            <a:off x="5954464" y="3967472"/>
            <a:ext cx="673582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nb-NO" dirty="0" smtClean="0"/>
              <a:t>DE03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7725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/>
          <p:cNvSpPr txBox="1"/>
          <p:nvPr/>
        </p:nvSpPr>
        <p:spPr>
          <a:xfrm>
            <a:off x="206016" y="149416"/>
            <a:ext cx="849694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sz="2800" b="1" dirty="0" err="1" smtClean="0"/>
              <a:t>Ox</a:t>
            </a:r>
            <a:r>
              <a:rPr lang="nb-NO" sz="2800" b="1" dirty="0" smtClean="0"/>
              <a:t>. N in </a:t>
            </a:r>
            <a:r>
              <a:rPr lang="nb-NO" sz="2800" b="1" dirty="0" err="1" smtClean="0"/>
              <a:t>precip</a:t>
            </a:r>
            <a:r>
              <a:rPr lang="nb-NO" sz="2800" b="1" dirty="0" smtClean="0"/>
              <a:t> (Sen </a:t>
            </a:r>
            <a:r>
              <a:rPr lang="nb-NO" sz="2800" b="1" dirty="0" err="1" smtClean="0"/>
              <a:t>slope</a:t>
            </a:r>
            <a:r>
              <a:rPr lang="nb-NO" sz="2800" b="1" dirty="0" smtClean="0"/>
              <a:t>: </a:t>
            </a:r>
            <a:r>
              <a:rPr lang="nb-NO" sz="2800" b="1" dirty="0" err="1" smtClean="0"/>
              <a:t>mgN</a:t>
            </a:r>
            <a:r>
              <a:rPr lang="nb-NO" sz="2800" b="1" dirty="0" smtClean="0"/>
              <a:t>/l per </a:t>
            </a:r>
            <a:r>
              <a:rPr lang="nb-NO" sz="2800" b="1" dirty="0" err="1" smtClean="0"/>
              <a:t>year</a:t>
            </a:r>
            <a:r>
              <a:rPr lang="nb-NO" sz="2800" b="1" dirty="0" smtClean="0"/>
              <a:t>), 1990-2012</a:t>
            </a:r>
            <a:endParaRPr lang="nb-NO" sz="2800" b="1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1" t="18687" r="39594" b="30942"/>
          <a:stretch/>
        </p:blipFill>
        <p:spPr>
          <a:xfrm rot="16200000">
            <a:off x="403970" y="1070400"/>
            <a:ext cx="5873363" cy="51701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" t="81691" r="-1"/>
          <a:stretch/>
        </p:blipFill>
        <p:spPr>
          <a:xfrm rot="16200000">
            <a:off x="3635212" y="3121592"/>
            <a:ext cx="5994149" cy="1096236"/>
          </a:xfrm>
          <a:prstGeom prst="rect">
            <a:avLst/>
          </a:prstGeom>
        </p:spPr>
      </p:pic>
      <p:sp>
        <p:nvSpPr>
          <p:cNvPr id="6" name="TekstSylinder 5"/>
          <p:cNvSpPr txBox="1"/>
          <p:nvPr/>
        </p:nvSpPr>
        <p:spPr>
          <a:xfrm>
            <a:off x="7452320" y="3140968"/>
            <a:ext cx="1584176" cy="646331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nb-NO" b="1" dirty="0" smtClean="0"/>
              <a:t>OBS:-1.3%/yr</a:t>
            </a:r>
          </a:p>
          <a:p>
            <a:r>
              <a:rPr lang="nb-NO" b="1" dirty="0" smtClean="0"/>
              <a:t>MOD:-2.2%/yr</a:t>
            </a:r>
            <a:endParaRPr lang="nb-NO" b="1" dirty="0"/>
          </a:p>
        </p:txBody>
      </p:sp>
      <p:sp>
        <p:nvSpPr>
          <p:cNvPr id="7" name="TekstSylinder 6"/>
          <p:cNvSpPr txBox="1"/>
          <p:nvPr/>
        </p:nvSpPr>
        <p:spPr>
          <a:xfrm>
            <a:off x="7308303" y="4797152"/>
            <a:ext cx="18300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Obs </a:t>
            </a:r>
            <a:r>
              <a:rPr lang="nb-NO" dirty="0" err="1" smtClean="0"/>
              <a:t>lower</a:t>
            </a:r>
            <a:r>
              <a:rPr lang="nb-NO" dirty="0" smtClean="0"/>
              <a:t> </a:t>
            </a:r>
            <a:r>
              <a:rPr lang="nb-NO" dirty="0" err="1" smtClean="0"/>
              <a:t>than</a:t>
            </a:r>
            <a:endParaRPr lang="nb-NO" dirty="0" smtClean="0"/>
          </a:p>
          <a:p>
            <a:r>
              <a:rPr lang="nb-NO" dirty="0" smtClean="0"/>
              <a:t>Model in </a:t>
            </a:r>
            <a:r>
              <a:rPr lang="nb-NO" dirty="0" err="1" smtClean="0"/>
              <a:t>early</a:t>
            </a:r>
            <a:r>
              <a:rPr lang="nb-NO" dirty="0" smtClean="0"/>
              <a:t> 90’s for e.g. DE,PL,FR</a:t>
            </a:r>
            <a:endParaRPr lang="nb-NO" dirty="0"/>
          </a:p>
        </p:txBody>
      </p:sp>
      <p:sp>
        <p:nvSpPr>
          <p:cNvPr id="8" name="TekstSylinder 7"/>
          <p:cNvSpPr txBox="1"/>
          <p:nvPr/>
        </p:nvSpPr>
        <p:spPr>
          <a:xfrm>
            <a:off x="6257139" y="6020454"/>
            <a:ext cx="2881173" cy="646331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nb-NO" dirty="0" smtClean="0"/>
              <a:t>DE 1990: 10% </a:t>
            </a:r>
            <a:r>
              <a:rPr lang="nb-NO" dirty="0" err="1" smtClean="0"/>
              <a:t>lower</a:t>
            </a:r>
            <a:r>
              <a:rPr lang="nb-NO" dirty="0" smtClean="0"/>
              <a:t> in EMEP</a:t>
            </a:r>
          </a:p>
          <a:p>
            <a:r>
              <a:rPr lang="nb-NO" dirty="0" smtClean="0"/>
              <a:t>PL 1990: 20% </a:t>
            </a:r>
            <a:r>
              <a:rPr lang="nb-NO" dirty="0" err="1" smtClean="0"/>
              <a:t>lower</a:t>
            </a:r>
            <a:r>
              <a:rPr lang="nb-NO" dirty="0" smtClean="0"/>
              <a:t> in EMEP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9972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3" t="9421" r="39444" b="40724"/>
          <a:stretch/>
        </p:blipFill>
        <p:spPr>
          <a:xfrm rot="16200000">
            <a:off x="1308701" y="1145347"/>
            <a:ext cx="5950309" cy="511718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Bild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15" r="-3648"/>
          <a:stretch/>
        </p:blipFill>
        <p:spPr>
          <a:xfrm rot="16200000">
            <a:off x="4309901" y="3023156"/>
            <a:ext cx="6219658" cy="1136711"/>
          </a:xfrm>
          <a:prstGeom prst="rect">
            <a:avLst/>
          </a:prstGeom>
        </p:spPr>
      </p:pic>
      <p:sp>
        <p:nvSpPr>
          <p:cNvPr id="6" name="TekstSylinder 5"/>
          <p:cNvSpPr txBox="1"/>
          <p:nvPr/>
        </p:nvSpPr>
        <p:spPr>
          <a:xfrm>
            <a:off x="206016" y="149416"/>
            <a:ext cx="849694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sz="2800" b="1" dirty="0" err="1" smtClean="0"/>
              <a:t>Ox</a:t>
            </a:r>
            <a:r>
              <a:rPr lang="nb-NO" sz="2800" b="1" dirty="0" smtClean="0"/>
              <a:t>. N in </a:t>
            </a:r>
            <a:r>
              <a:rPr lang="nb-NO" sz="2800" b="1" dirty="0" err="1" smtClean="0"/>
              <a:t>precip</a:t>
            </a:r>
            <a:r>
              <a:rPr lang="nb-NO" sz="2800" b="1" dirty="0" smtClean="0"/>
              <a:t> (Sen </a:t>
            </a:r>
            <a:r>
              <a:rPr lang="nb-NO" sz="2800" b="1" dirty="0" err="1" smtClean="0"/>
              <a:t>slope</a:t>
            </a:r>
            <a:r>
              <a:rPr lang="nb-NO" sz="2800" b="1" dirty="0" smtClean="0"/>
              <a:t>: </a:t>
            </a:r>
            <a:r>
              <a:rPr lang="nb-NO" sz="2800" b="1" dirty="0" err="1" smtClean="0"/>
              <a:t>mgN</a:t>
            </a:r>
            <a:r>
              <a:rPr lang="nb-NO" sz="2800" b="1" dirty="0" smtClean="0"/>
              <a:t>/l per </a:t>
            </a:r>
            <a:r>
              <a:rPr lang="nb-NO" sz="2800" b="1" dirty="0" err="1" smtClean="0"/>
              <a:t>year</a:t>
            </a:r>
            <a:r>
              <a:rPr lang="nb-NO" sz="2800" b="1" dirty="0" smtClean="0"/>
              <a:t>), 2002-2012</a:t>
            </a:r>
            <a:endParaRPr lang="nb-NO" sz="2800" b="1" dirty="0"/>
          </a:p>
        </p:txBody>
      </p:sp>
    </p:spTree>
    <p:extLst>
      <p:ext uri="{BB962C8B-B14F-4D97-AF65-F5344CB8AC3E}">
        <p14:creationId xmlns:p14="http://schemas.microsoft.com/office/powerpoint/2010/main" val="370670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5" t="12763" r="37847" b="41665"/>
          <a:stretch/>
        </p:blipFill>
        <p:spPr>
          <a:xfrm rot="16200000">
            <a:off x="-594181" y="2048717"/>
            <a:ext cx="5145901" cy="38762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8" t="13467" r="40229" b="41473"/>
          <a:stretch/>
        </p:blipFill>
        <p:spPr>
          <a:xfrm rot="16200000">
            <a:off x="3923344" y="2067260"/>
            <a:ext cx="4842005" cy="38327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Bild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83975" r="-2205"/>
          <a:stretch/>
        </p:blipFill>
        <p:spPr>
          <a:xfrm rot="16200000">
            <a:off x="6041195" y="3558427"/>
            <a:ext cx="5256863" cy="817835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74"/>
          <a:stretch/>
        </p:blipFill>
        <p:spPr>
          <a:xfrm rot="16200000">
            <a:off x="1694217" y="3569577"/>
            <a:ext cx="5143500" cy="828093"/>
          </a:xfrm>
          <a:prstGeom prst="rect">
            <a:avLst/>
          </a:prstGeom>
        </p:spPr>
      </p:pic>
      <p:sp>
        <p:nvSpPr>
          <p:cNvPr id="7" name="TekstSylinder 6"/>
          <p:cNvSpPr txBox="1"/>
          <p:nvPr/>
        </p:nvSpPr>
        <p:spPr>
          <a:xfrm>
            <a:off x="1092864" y="149416"/>
            <a:ext cx="667024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sz="2800" b="1" dirty="0" smtClean="0"/>
              <a:t>NO3+HNO3 (Sen </a:t>
            </a:r>
            <a:r>
              <a:rPr lang="nb-NO" sz="2800" b="1" dirty="0" err="1" smtClean="0"/>
              <a:t>slope</a:t>
            </a:r>
            <a:r>
              <a:rPr lang="nb-NO" sz="2800" b="1" dirty="0" smtClean="0"/>
              <a:t>: </a:t>
            </a:r>
            <a:r>
              <a:rPr lang="nb-NO" sz="2800" b="1" dirty="0" err="1" smtClean="0"/>
              <a:t>ugN</a:t>
            </a:r>
            <a:r>
              <a:rPr lang="nb-NO" sz="2800" b="1" dirty="0" smtClean="0"/>
              <a:t>/m3 per </a:t>
            </a:r>
            <a:r>
              <a:rPr lang="nb-NO" sz="2800" b="1" dirty="0" err="1" smtClean="0"/>
              <a:t>year</a:t>
            </a:r>
            <a:r>
              <a:rPr lang="nb-NO" sz="2800" b="1" dirty="0" smtClean="0"/>
              <a:t>)</a:t>
            </a:r>
            <a:endParaRPr lang="nb-NO" sz="2800" b="1" dirty="0"/>
          </a:p>
        </p:txBody>
      </p:sp>
      <p:sp>
        <p:nvSpPr>
          <p:cNvPr id="8" name="TekstSylinder 7"/>
          <p:cNvSpPr txBox="1"/>
          <p:nvPr/>
        </p:nvSpPr>
        <p:spPr>
          <a:xfrm>
            <a:off x="1383093" y="1042541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1990-2012</a:t>
            </a:r>
            <a:endParaRPr lang="nb-NO" dirty="0"/>
          </a:p>
        </p:txBody>
      </p:sp>
      <p:sp>
        <p:nvSpPr>
          <p:cNvPr id="9" name="TekstSylinder 8"/>
          <p:cNvSpPr txBox="1"/>
          <p:nvPr/>
        </p:nvSpPr>
        <p:spPr>
          <a:xfrm>
            <a:off x="6084168" y="1154247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2002-2012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6376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err="1" smtClean="0"/>
              <a:t>Some</a:t>
            </a:r>
            <a:r>
              <a:rPr lang="nb-NO" dirty="0" smtClean="0"/>
              <a:t> </a:t>
            </a:r>
            <a:r>
              <a:rPr lang="nb-NO" dirty="0" err="1" smtClean="0"/>
              <a:t>examples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‘non-</a:t>
            </a:r>
            <a:r>
              <a:rPr lang="nb-NO" dirty="0" err="1" smtClean="0"/>
              <a:t>significant</a:t>
            </a:r>
            <a:r>
              <a:rPr lang="nb-NO" dirty="0" smtClean="0"/>
              <a:t>’ </a:t>
            </a:r>
            <a:r>
              <a:rPr lang="nb-NO" dirty="0" err="1" smtClean="0"/>
              <a:t>sites</a:t>
            </a:r>
            <a:endParaRPr lang="nb-NO" dirty="0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628800"/>
            <a:ext cx="4354830" cy="2537460"/>
          </a:xfrm>
          <a:prstGeom prst="rect">
            <a:avLst/>
          </a:prstGeom>
        </p:spPr>
      </p:pic>
      <p:sp>
        <p:nvSpPr>
          <p:cNvPr id="4" name="TekstSylinder 3"/>
          <p:cNvSpPr txBox="1"/>
          <p:nvPr/>
        </p:nvSpPr>
        <p:spPr>
          <a:xfrm>
            <a:off x="2164017" y="2060848"/>
            <a:ext cx="649537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nb-NO" dirty="0" smtClean="0"/>
              <a:t>CZ01</a:t>
            </a:r>
            <a:endParaRPr lang="nb-NO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626" y="1628800"/>
            <a:ext cx="4354830" cy="2537460"/>
          </a:xfrm>
          <a:prstGeom prst="rect">
            <a:avLst/>
          </a:prstGeom>
        </p:spPr>
      </p:pic>
      <p:sp>
        <p:nvSpPr>
          <p:cNvPr id="6" name="TekstSylinder 5"/>
          <p:cNvSpPr txBox="1"/>
          <p:nvPr/>
        </p:nvSpPr>
        <p:spPr>
          <a:xfrm>
            <a:off x="6420485" y="2060848"/>
            <a:ext cx="649537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nb-NO" dirty="0" smtClean="0"/>
              <a:t>CZ03</a:t>
            </a:r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221088"/>
            <a:ext cx="4354830" cy="2537460"/>
          </a:xfrm>
          <a:prstGeom prst="rect">
            <a:avLst/>
          </a:prstGeom>
        </p:spPr>
      </p:pic>
      <p:sp>
        <p:nvSpPr>
          <p:cNvPr id="8" name="TekstSylinder 7"/>
          <p:cNvSpPr txBox="1"/>
          <p:nvPr/>
        </p:nvSpPr>
        <p:spPr>
          <a:xfrm>
            <a:off x="1690951" y="4581128"/>
            <a:ext cx="635110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nb-NO" dirty="0" smtClean="0"/>
              <a:t>PL02</a:t>
            </a:r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839" y="4221088"/>
            <a:ext cx="4354830" cy="2537460"/>
          </a:xfrm>
          <a:prstGeom prst="rect">
            <a:avLst/>
          </a:prstGeom>
        </p:spPr>
      </p:pic>
      <p:sp>
        <p:nvSpPr>
          <p:cNvPr id="10" name="TekstSylinder 9"/>
          <p:cNvSpPr txBox="1"/>
          <p:nvPr/>
        </p:nvSpPr>
        <p:spPr>
          <a:xfrm>
            <a:off x="5481124" y="4581128"/>
            <a:ext cx="635110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nb-NO" dirty="0" smtClean="0"/>
              <a:t>PL03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955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268760"/>
            <a:ext cx="5334000" cy="5334000"/>
          </a:xfrm>
        </p:spPr>
      </p:pic>
      <p:sp>
        <p:nvSpPr>
          <p:cNvPr id="5" name="Tittel 4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/>
          <a:lstStyle/>
          <a:p>
            <a:r>
              <a:rPr lang="nb-NO" dirty="0" smtClean="0"/>
              <a:t>Trends in </a:t>
            </a:r>
            <a:r>
              <a:rPr lang="nb-NO" dirty="0" err="1" smtClean="0"/>
              <a:t>SOx</a:t>
            </a:r>
            <a:r>
              <a:rPr lang="nb-NO" dirty="0" smtClean="0"/>
              <a:t> </a:t>
            </a:r>
            <a:r>
              <a:rPr lang="nb-NO" dirty="0" err="1" smtClean="0"/>
              <a:t>emissions</a:t>
            </a:r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717032"/>
            <a:ext cx="3048000" cy="3048000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813048"/>
            <a:ext cx="3048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74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err="1"/>
              <a:t>Some</a:t>
            </a:r>
            <a:r>
              <a:rPr lang="nb-NO" dirty="0"/>
              <a:t> </a:t>
            </a:r>
            <a:r>
              <a:rPr lang="nb-NO" dirty="0" err="1"/>
              <a:t>examples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smtClean="0"/>
              <a:t>‘</a:t>
            </a:r>
            <a:r>
              <a:rPr lang="nb-NO" dirty="0" err="1" smtClean="0"/>
              <a:t>significant</a:t>
            </a:r>
            <a:r>
              <a:rPr lang="nb-NO" dirty="0"/>
              <a:t>’ </a:t>
            </a:r>
            <a:r>
              <a:rPr lang="nb-NO" dirty="0" err="1"/>
              <a:t>sites</a:t>
            </a:r>
            <a:endParaRPr lang="nb-NO" dirty="0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" y="1268760"/>
            <a:ext cx="4354830" cy="2537460"/>
          </a:xfrm>
          <a:prstGeom prst="rect">
            <a:avLst/>
          </a:prstGeom>
        </p:spPr>
      </p:pic>
      <p:sp>
        <p:nvSpPr>
          <p:cNvPr id="4" name="TekstSylinder 3"/>
          <p:cNvSpPr txBox="1"/>
          <p:nvPr/>
        </p:nvSpPr>
        <p:spPr>
          <a:xfrm>
            <a:off x="1859876" y="1700808"/>
            <a:ext cx="710451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nb-NO" dirty="0" smtClean="0"/>
              <a:t>HU02</a:t>
            </a:r>
            <a:endParaRPr lang="nb-NO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286" y="1240200"/>
            <a:ext cx="4429125" cy="2537460"/>
          </a:xfrm>
          <a:prstGeom prst="rect">
            <a:avLst/>
          </a:prstGeom>
        </p:spPr>
      </p:pic>
      <p:sp>
        <p:nvSpPr>
          <p:cNvPr id="6" name="TekstSylinder 5"/>
          <p:cNvSpPr txBox="1"/>
          <p:nvPr/>
        </p:nvSpPr>
        <p:spPr>
          <a:xfrm>
            <a:off x="6372200" y="1702618"/>
            <a:ext cx="582211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nb-NO" dirty="0" smtClean="0"/>
              <a:t>FI17</a:t>
            </a:r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6" y="3933056"/>
            <a:ext cx="4354830" cy="2537460"/>
          </a:xfrm>
          <a:prstGeom prst="rect">
            <a:avLst/>
          </a:prstGeom>
        </p:spPr>
      </p:pic>
      <p:sp>
        <p:nvSpPr>
          <p:cNvPr id="8" name="TekstSylinder 7"/>
          <p:cNvSpPr txBox="1"/>
          <p:nvPr/>
        </p:nvSpPr>
        <p:spPr>
          <a:xfrm>
            <a:off x="1043608" y="5661248"/>
            <a:ext cx="689612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nb-NO" dirty="0" smtClean="0"/>
              <a:t>GB14</a:t>
            </a:r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581" y="3933056"/>
            <a:ext cx="4354830" cy="2537460"/>
          </a:xfrm>
          <a:prstGeom prst="rect">
            <a:avLst/>
          </a:prstGeom>
        </p:spPr>
      </p:pic>
      <p:sp>
        <p:nvSpPr>
          <p:cNvPr id="10" name="TekstSylinder 9"/>
          <p:cNvSpPr txBox="1"/>
          <p:nvPr/>
        </p:nvSpPr>
        <p:spPr>
          <a:xfrm>
            <a:off x="5076056" y="5628982"/>
            <a:ext cx="681597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nb-NO" smtClean="0"/>
              <a:t>DK08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4766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Summary</a:t>
            </a:r>
            <a:r>
              <a:rPr lang="nb-NO" dirty="0" smtClean="0"/>
              <a:t> </a:t>
            </a:r>
            <a:r>
              <a:rPr lang="nb-NO" dirty="0" err="1" smtClean="0"/>
              <a:t>oxidized</a:t>
            </a:r>
            <a:r>
              <a:rPr lang="nb-NO" dirty="0" smtClean="0"/>
              <a:t> nitrogen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NO2 trend – </a:t>
            </a:r>
            <a:r>
              <a:rPr lang="nb-NO" dirty="0" err="1" smtClean="0"/>
              <a:t>good</a:t>
            </a:r>
            <a:r>
              <a:rPr lang="nb-NO" dirty="0" smtClean="0"/>
              <a:t> </a:t>
            </a:r>
            <a:r>
              <a:rPr lang="nb-NO" dirty="0" err="1" smtClean="0"/>
              <a:t>agreement</a:t>
            </a:r>
            <a:r>
              <a:rPr lang="nb-NO" dirty="0" smtClean="0"/>
              <a:t> </a:t>
            </a:r>
            <a:r>
              <a:rPr lang="nb-NO" dirty="0" err="1" smtClean="0"/>
              <a:t>between</a:t>
            </a:r>
            <a:r>
              <a:rPr lang="nb-NO" dirty="0" smtClean="0"/>
              <a:t> </a:t>
            </a:r>
            <a:r>
              <a:rPr lang="nb-NO" dirty="0" err="1" smtClean="0"/>
              <a:t>model</a:t>
            </a:r>
            <a:r>
              <a:rPr lang="nb-NO" dirty="0" smtClean="0"/>
              <a:t> and obs</a:t>
            </a:r>
          </a:p>
          <a:p>
            <a:r>
              <a:rPr lang="nb-NO" dirty="0" err="1" smtClean="0"/>
              <a:t>Ox</a:t>
            </a:r>
            <a:r>
              <a:rPr lang="nb-NO" dirty="0" smtClean="0"/>
              <a:t>. N </a:t>
            </a:r>
            <a:r>
              <a:rPr lang="nb-NO" dirty="0" err="1" smtClean="0"/>
              <a:t>conc</a:t>
            </a:r>
            <a:r>
              <a:rPr lang="nb-NO" dirty="0" smtClean="0"/>
              <a:t> in </a:t>
            </a:r>
            <a:r>
              <a:rPr lang="nb-NO" dirty="0" err="1" smtClean="0"/>
              <a:t>precip</a:t>
            </a:r>
            <a:r>
              <a:rPr lang="nb-NO" dirty="0" smtClean="0"/>
              <a:t>: </a:t>
            </a:r>
            <a:r>
              <a:rPr lang="nb-NO" dirty="0" err="1" smtClean="0"/>
              <a:t>tendency</a:t>
            </a:r>
            <a:r>
              <a:rPr lang="nb-NO" dirty="0" smtClean="0"/>
              <a:t> for </a:t>
            </a:r>
            <a:r>
              <a:rPr lang="nb-NO" dirty="0" err="1" smtClean="0"/>
              <a:t>larger</a:t>
            </a:r>
            <a:r>
              <a:rPr lang="nb-NO" dirty="0" smtClean="0"/>
              <a:t> trend in </a:t>
            </a:r>
            <a:r>
              <a:rPr lang="nb-NO" dirty="0" err="1" smtClean="0"/>
              <a:t>model</a:t>
            </a:r>
            <a:endParaRPr lang="nb-NO" dirty="0" smtClean="0"/>
          </a:p>
          <a:p>
            <a:r>
              <a:rPr lang="nb-NO" dirty="0" smtClean="0"/>
              <a:t>NO3+HNO3 in air: </a:t>
            </a:r>
            <a:r>
              <a:rPr lang="nb-NO" dirty="0" err="1" smtClean="0"/>
              <a:t>few</a:t>
            </a:r>
            <a:r>
              <a:rPr lang="nb-NO" dirty="0" smtClean="0"/>
              <a:t> </a:t>
            </a:r>
            <a:r>
              <a:rPr lang="nb-NO" dirty="0" err="1" smtClean="0"/>
              <a:t>sites</a:t>
            </a:r>
            <a:r>
              <a:rPr lang="nb-NO" dirty="0" smtClean="0"/>
              <a:t> have trends (more in </a:t>
            </a:r>
            <a:r>
              <a:rPr lang="nb-NO" dirty="0" err="1" smtClean="0"/>
              <a:t>model</a:t>
            </a:r>
            <a:r>
              <a:rPr lang="nb-NO" dirty="0" smtClean="0"/>
              <a:t>)</a:t>
            </a:r>
          </a:p>
          <a:p>
            <a:r>
              <a:rPr lang="nb-NO" dirty="0" err="1" smtClean="0"/>
              <a:t>Difficult</a:t>
            </a:r>
            <a:r>
              <a:rPr lang="nb-NO" dirty="0" smtClean="0"/>
              <a:t> to </a:t>
            </a:r>
            <a:r>
              <a:rPr lang="nb-NO" dirty="0" err="1" smtClean="0"/>
              <a:t>see</a:t>
            </a:r>
            <a:r>
              <a:rPr lang="nb-NO" dirty="0" smtClean="0"/>
              <a:t> </a:t>
            </a:r>
            <a:r>
              <a:rPr lang="nb-NO" dirty="0" err="1" smtClean="0"/>
              <a:t>any</a:t>
            </a:r>
            <a:r>
              <a:rPr lang="nb-NO" dirty="0" smtClean="0"/>
              <a:t> trends for </a:t>
            </a:r>
            <a:r>
              <a:rPr lang="nb-NO" dirty="0" err="1" smtClean="0"/>
              <a:t>shorther</a:t>
            </a:r>
            <a:r>
              <a:rPr lang="nb-NO" dirty="0" smtClean="0"/>
              <a:t> </a:t>
            </a:r>
            <a:r>
              <a:rPr lang="nb-NO" dirty="0" err="1" smtClean="0"/>
              <a:t>period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182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Conclusions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b-NO" dirty="0" err="1" smtClean="0"/>
              <a:t>Benchmark</a:t>
            </a:r>
            <a:r>
              <a:rPr lang="nb-NO" dirty="0" smtClean="0"/>
              <a:t> </a:t>
            </a:r>
            <a:r>
              <a:rPr lang="nb-NO" dirty="0" err="1" smtClean="0"/>
              <a:t>set</a:t>
            </a:r>
            <a:r>
              <a:rPr lang="nb-NO" dirty="0" smtClean="0"/>
              <a:t> </a:t>
            </a:r>
            <a:r>
              <a:rPr lang="nb-NO" dirty="0" err="1" smtClean="0"/>
              <a:t>needs</a:t>
            </a:r>
            <a:r>
              <a:rPr lang="nb-NO" dirty="0" smtClean="0"/>
              <a:t> </a:t>
            </a:r>
            <a:r>
              <a:rPr lang="nb-NO" dirty="0" err="1" smtClean="0"/>
              <a:t>another</a:t>
            </a:r>
            <a:r>
              <a:rPr lang="nb-NO" dirty="0" smtClean="0"/>
              <a:t> ‘</a:t>
            </a:r>
            <a:r>
              <a:rPr lang="nb-NO" dirty="0" err="1" smtClean="0"/>
              <a:t>washing</a:t>
            </a:r>
            <a:r>
              <a:rPr lang="nb-NO" dirty="0" smtClean="0"/>
              <a:t>’</a:t>
            </a:r>
          </a:p>
          <a:p>
            <a:r>
              <a:rPr lang="nb-NO" dirty="0" smtClean="0"/>
              <a:t>Overall </a:t>
            </a:r>
            <a:r>
              <a:rPr lang="nb-NO" dirty="0" err="1" smtClean="0"/>
              <a:t>consistent</a:t>
            </a:r>
            <a:r>
              <a:rPr lang="nb-NO" dirty="0" smtClean="0"/>
              <a:t> </a:t>
            </a:r>
            <a:r>
              <a:rPr lang="nb-NO" dirty="0" err="1" smtClean="0"/>
              <a:t>picture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emissions</a:t>
            </a:r>
            <a:r>
              <a:rPr lang="nb-NO" dirty="0" smtClean="0"/>
              <a:t>, </a:t>
            </a:r>
            <a:r>
              <a:rPr lang="nb-NO" dirty="0" err="1" smtClean="0"/>
              <a:t>observations</a:t>
            </a:r>
            <a:r>
              <a:rPr lang="nb-NO" dirty="0" smtClean="0"/>
              <a:t>, </a:t>
            </a:r>
            <a:r>
              <a:rPr lang="nb-NO" dirty="0" err="1" smtClean="0"/>
              <a:t>models</a:t>
            </a:r>
            <a:r>
              <a:rPr lang="nb-NO" dirty="0" smtClean="0"/>
              <a:t>, Trend S&gt;</a:t>
            </a:r>
            <a:r>
              <a:rPr lang="nb-NO" dirty="0" err="1" smtClean="0"/>
              <a:t>ox</a:t>
            </a:r>
            <a:r>
              <a:rPr lang="nb-NO" dirty="0" smtClean="0"/>
              <a:t>. N&gt; red. N</a:t>
            </a:r>
          </a:p>
          <a:p>
            <a:r>
              <a:rPr lang="nb-NO" dirty="0" smtClean="0"/>
              <a:t>Less </a:t>
            </a:r>
            <a:r>
              <a:rPr lang="nb-NO" dirty="0" err="1" smtClean="0"/>
              <a:t>variability</a:t>
            </a:r>
            <a:r>
              <a:rPr lang="nb-NO" dirty="0" smtClean="0"/>
              <a:t> in </a:t>
            </a:r>
            <a:r>
              <a:rPr lang="nb-NO" dirty="0" err="1" smtClean="0"/>
              <a:t>model</a:t>
            </a:r>
            <a:r>
              <a:rPr lang="nb-NO" dirty="0" smtClean="0"/>
              <a:t> -&gt; more </a:t>
            </a:r>
            <a:r>
              <a:rPr lang="nb-NO" dirty="0" err="1" smtClean="0"/>
              <a:t>often</a:t>
            </a:r>
            <a:r>
              <a:rPr lang="nb-NO" dirty="0" smtClean="0"/>
              <a:t> ‘</a:t>
            </a:r>
            <a:r>
              <a:rPr lang="nb-NO" dirty="0" err="1" smtClean="0"/>
              <a:t>see</a:t>
            </a:r>
            <a:r>
              <a:rPr lang="nb-NO" dirty="0" smtClean="0"/>
              <a:t> trends’</a:t>
            </a:r>
          </a:p>
          <a:p>
            <a:r>
              <a:rPr lang="nb-NO" dirty="0" err="1" smtClean="0"/>
              <a:t>Largest</a:t>
            </a:r>
            <a:r>
              <a:rPr lang="nb-NO" dirty="0" smtClean="0"/>
              <a:t> </a:t>
            </a:r>
            <a:r>
              <a:rPr lang="nb-NO" dirty="0" err="1" smtClean="0"/>
              <a:t>discrepancies</a:t>
            </a:r>
            <a:r>
              <a:rPr lang="nb-NO" dirty="0" smtClean="0"/>
              <a:t> for </a:t>
            </a:r>
            <a:r>
              <a:rPr lang="nb-NO" dirty="0" err="1" smtClean="0"/>
              <a:t>oxidized</a:t>
            </a:r>
            <a:r>
              <a:rPr lang="nb-NO" dirty="0" smtClean="0"/>
              <a:t> N </a:t>
            </a:r>
          </a:p>
          <a:p>
            <a:r>
              <a:rPr lang="nb-NO" dirty="0" smtClean="0"/>
              <a:t>Lots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interesting</a:t>
            </a:r>
            <a:r>
              <a:rPr lang="nb-NO" dirty="0" smtClean="0"/>
              <a:t> </a:t>
            </a:r>
            <a:r>
              <a:rPr lang="nb-NO" dirty="0" err="1" smtClean="0"/>
              <a:t>add-on</a:t>
            </a:r>
            <a:r>
              <a:rPr lang="nb-NO" dirty="0" smtClean="0"/>
              <a:t> studies: </a:t>
            </a:r>
            <a:r>
              <a:rPr lang="nb-NO" dirty="0" err="1" smtClean="0"/>
              <a:t>importance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sectors</a:t>
            </a:r>
            <a:r>
              <a:rPr lang="nb-NO" dirty="0" smtClean="0"/>
              <a:t>, </a:t>
            </a:r>
            <a:r>
              <a:rPr lang="nb-NO" dirty="0" err="1" smtClean="0"/>
              <a:t>BC’s</a:t>
            </a:r>
            <a:r>
              <a:rPr lang="nb-NO" dirty="0" smtClean="0"/>
              <a:t>, </a:t>
            </a:r>
            <a:r>
              <a:rPr lang="nb-NO" dirty="0" err="1" smtClean="0"/>
              <a:t>meteorological</a:t>
            </a:r>
            <a:r>
              <a:rPr lang="nb-NO" dirty="0" smtClean="0"/>
              <a:t> </a:t>
            </a:r>
            <a:r>
              <a:rPr lang="nb-NO" dirty="0" err="1" smtClean="0"/>
              <a:t>variability</a:t>
            </a:r>
            <a:r>
              <a:rPr lang="nb-NO" dirty="0" smtClean="0"/>
              <a:t>, </a:t>
            </a:r>
            <a:r>
              <a:rPr lang="nb-NO" dirty="0" err="1" smtClean="0"/>
              <a:t>forest</a:t>
            </a:r>
            <a:r>
              <a:rPr lang="nb-NO" dirty="0" smtClean="0"/>
              <a:t> fires…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6015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Ozone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95th </a:t>
            </a:r>
            <a:r>
              <a:rPr lang="nb-NO" dirty="0" err="1" smtClean="0"/>
              <a:t>percentile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daily</a:t>
            </a:r>
            <a:r>
              <a:rPr lang="nb-NO" dirty="0" smtClean="0"/>
              <a:t> </a:t>
            </a:r>
            <a:r>
              <a:rPr lang="nb-NO" dirty="0" err="1" smtClean="0"/>
              <a:t>max</a:t>
            </a:r>
            <a:r>
              <a:rPr lang="nb-NO" dirty="0" smtClean="0"/>
              <a:t> </a:t>
            </a:r>
            <a:r>
              <a:rPr lang="nb-NO" dirty="0" err="1" smtClean="0"/>
              <a:t>ozone</a:t>
            </a:r>
            <a:endParaRPr lang="nb-NO" dirty="0" smtClean="0"/>
          </a:p>
          <a:p>
            <a:r>
              <a:rPr lang="nb-NO" dirty="0" smtClean="0"/>
              <a:t>Median (50th </a:t>
            </a:r>
            <a:r>
              <a:rPr lang="nb-NO" dirty="0" err="1" smtClean="0"/>
              <a:t>percentile</a:t>
            </a:r>
            <a:r>
              <a:rPr lang="nb-NO" dirty="0" smtClean="0"/>
              <a:t>) </a:t>
            </a:r>
            <a:r>
              <a:rPr lang="nb-NO" dirty="0" err="1" smtClean="0"/>
              <a:t>daily</a:t>
            </a:r>
            <a:r>
              <a:rPr lang="nb-NO" dirty="0" smtClean="0"/>
              <a:t> </a:t>
            </a:r>
            <a:r>
              <a:rPr lang="nb-NO" dirty="0" err="1" smtClean="0"/>
              <a:t>max</a:t>
            </a:r>
            <a:r>
              <a:rPr lang="nb-NO" dirty="0" smtClean="0"/>
              <a:t> </a:t>
            </a:r>
            <a:r>
              <a:rPr lang="nb-NO" dirty="0" err="1" smtClean="0"/>
              <a:t>ozone</a:t>
            </a:r>
            <a:r>
              <a:rPr lang="nb-NO" dirty="0" smtClean="0"/>
              <a:t> (</a:t>
            </a:r>
            <a:r>
              <a:rPr lang="nb-NO" dirty="0" err="1" smtClean="0"/>
              <a:t>apr-sept</a:t>
            </a:r>
            <a:r>
              <a:rPr lang="nb-NO" dirty="0" smtClean="0"/>
              <a:t>)</a:t>
            </a:r>
          </a:p>
          <a:p>
            <a:r>
              <a:rPr lang="nb-NO" dirty="0" smtClean="0"/>
              <a:t>1990-2012, 1990-2001, 2002-2012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5190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86808" cy="706090"/>
          </a:xfrm>
        </p:spPr>
        <p:txBody>
          <a:bodyPr/>
          <a:lstStyle/>
          <a:p>
            <a:r>
              <a:rPr lang="nb-NO" sz="3600"/>
              <a:t>Trends </a:t>
            </a:r>
            <a:r>
              <a:rPr lang="nb-NO" sz="3600" smtClean="0"/>
              <a:t>P95 </a:t>
            </a:r>
            <a:r>
              <a:rPr lang="nb-NO" sz="3600"/>
              <a:t>(</a:t>
            </a:r>
            <a:r>
              <a:rPr lang="nb-NO" sz="3600" smtClean="0"/>
              <a:t>dmax O</a:t>
            </a:r>
            <a:r>
              <a:rPr lang="nb-NO" sz="3600" baseline="-25000" smtClean="0"/>
              <a:t>3</a:t>
            </a:r>
            <a:r>
              <a:rPr lang="nb-NO" sz="3600" smtClean="0"/>
              <a:t>)</a:t>
            </a:r>
            <a:endParaRPr lang="en-US" altLang="en-US" sz="3600" smtClean="0">
              <a:ea typeface="Geneva" pitchFamily="-109" charset="0"/>
              <a:cs typeface="Geneva" pitchFamily="-109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81"/>
          <a:stretch/>
        </p:blipFill>
        <p:spPr>
          <a:xfrm>
            <a:off x="179512" y="1124744"/>
            <a:ext cx="4086475" cy="324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51"/>
          <a:stretch/>
        </p:blipFill>
        <p:spPr>
          <a:xfrm>
            <a:off x="4878511" y="116632"/>
            <a:ext cx="4101688" cy="3240000"/>
          </a:xfrm>
          <a:prstGeom prst="rect">
            <a:avLst/>
          </a:prstGeom>
          <a:ln w="9525">
            <a:solidFill>
              <a:sysClr val="windowText" lastClr="00000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63"/>
          <a:stretch/>
        </p:blipFill>
        <p:spPr>
          <a:xfrm>
            <a:off x="4840030" y="3507638"/>
            <a:ext cx="4124072" cy="324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04537" y="4709076"/>
            <a:ext cx="4248472" cy="2031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/>
              <a:t>Model: reductions all </a:t>
            </a:r>
            <a:r>
              <a:rPr lang="nb-NO" smtClean="0"/>
              <a:t>periods whole </a:t>
            </a:r>
            <a:r>
              <a:rPr lang="nb-NO"/>
              <a:t>EMEP land domain, strongest central Europe (NL, DE, CH, IT, S-UK</a:t>
            </a:r>
            <a:r>
              <a:rPr lang="nb-NO" smtClean="0"/>
              <a:t>.</a:t>
            </a:r>
          </a:p>
          <a:p>
            <a:r>
              <a:rPr lang="nb-NO" smtClean="0"/>
              <a:t> </a:t>
            </a:r>
            <a:endParaRPr lang="nb-NO"/>
          </a:p>
          <a:p>
            <a:r>
              <a:rPr lang="nb-NO"/>
              <a:t>Measurements: Many non-significant trends (particularly the shorter periods). Nearly all trends </a:t>
            </a:r>
            <a:r>
              <a:rPr lang="nb-NO" smtClean="0"/>
              <a:t>negative.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89710" y="3392125"/>
            <a:ext cx="79208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smtClean="0"/>
              <a:t>1990-2012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974485" y="2358214"/>
            <a:ext cx="93610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smtClean="0"/>
              <a:t>1990-2001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857761" y="5724739"/>
            <a:ext cx="89365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smtClean="0"/>
              <a:t>2002-2012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92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nb-NO" dirty="0" err="1" smtClean="0"/>
              <a:t>Significance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80%, P95</a:t>
            </a:r>
            <a:endParaRPr lang="nb-NO" dirty="0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87" r="19063"/>
          <a:stretch/>
        </p:blipFill>
        <p:spPr>
          <a:xfrm>
            <a:off x="323528" y="1484784"/>
            <a:ext cx="3886200" cy="423137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0" t="6442" r="17139"/>
          <a:stretch/>
        </p:blipFill>
        <p:spPr>
          <a:xfrm>
            <a:off x="4499992" y="1621073"/>
            <a:ext cx="4243387" cy="395879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kstSylinder 4"/>
          <p:cNvSpPr txBox="1"/>
          <p:nvPr/>
        </p:nvSpPr>
        <p:spPr>
          <a:xfrm>
            <a:off x="1759339" y="5867980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1990-2001</a:t>
            </a:r>
            <a:endParaRPr lang="nb-NO" dirty="0"/>
          </a:p>
        </p:txBody>
      </p:sp>
      <p:sp>
        <p:nvSpPr>
          <p:cNvPr id="6" name="TekstSylinder 5"/>
          <p:cNvSpPr txBox="1"/>
          <p:nvPr/>
        </p:nvSpPr>
        <p:spPr>
          <a:xfrm>
            <a:off x="5940152" y="5877272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2002-2012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942114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706090"/>
          </a:xfrm>
        </p:spPr>
        <p:txBody>
          <a:bodyPr/>
          <a:lstStyle/>
          <a:p>
            <a:r>
              <a:rPr lang="nb-NO" sz="3600"/>
              <a:t>Trends </a:t>
            </a:r>
            <a:r>
              <a:rPr lang="nb-NO" sz="3600" smtClean="0"/>
              <a:t>P50 </a:t>
            </a:r>
            <a:r>
              <a:rPr lang="nb-NO" sz="3600"/>
              <a:t>(</a:t>
            </a:r>
            <a:r>
              <a:rPr lang="nb-NO" sz="3600" smtClean="0"/>
              <a:t>dmax O</a:t>
            </a:r>
            <a:r>
              <a:rPr lang="nb-NO" sz="3600" baseline="-25000" smtClean="0"/>
              <a:t>3 </a:t>
            </a:r>
            <a:r>
              <a:rPr lang="nb-NO" sz="3600" smtClean="0"/>
              <a:t>Apr-Sep)</a:t>
            </a:r>
            <a:endParaRPr lang="en-US" altLang="en-US" sz="3600" smtClean="0">
              <a:ea typeface="Geneva" pitchFamily="-109" charset="0"/>
              <a:cs typeface="Geneva" pitchFamily="-109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1523" y="5589240"/>
            <a:ext cx="8172925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dirty="0" smtClean="0"/>
              <a:t>P50(</a:t>
            </a:r>
            <a:r>
              <a:rPr lang="nb-NO" dirty="0" err="1" smtClean="0"/>
              <a:t>dmax</a:t>
            </a:r>
            <a:r>
              <a:rPr lang="nb-NO" dirty="0" smtClean="0"/>
              <a:t> (O</a:t>
            </a:r>
            <a:r>
              <a:rPr lang="nb-NO" baseline="-25000" dirty="0" smtClean="0"/>
              <a:t>3</a:t>
            </a:r>
            <a:r>
              <a:rPr lang="nb-NO" dirty="0" smtClean="0"/>
              <a:t> summer)) </a:t>
            </a:r>
            <a:r>
              <a:rPr lang="nb-NO" dirty="0" smtClean="0"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nb-NO" dirty="0" smtClean="0"/>
              <a:t>less </a:t>
            </a:r>
            <a:r>
              <a:rPr lang="nb-NO" dirty="0" err="1" smtClean="0"/>
              <a:t>significant</a:t>
            </a:r>
            <a:r>
              <a:rPr lang="nb-NO" dirty="0" smtClean="0"/>
              <a:t> trends </a:t>
            </a:r>
            <a:r>
              <a:rPr lang="nb-NO" dirty="0" err="1" smtClean="0"/>
              <a:t>then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P95 </a:t>
            </a:r>
            <a:r>
              <a:rPr lang="nb-NO" dirty="0" err="1" smtClean="0"/>
              <a:t>metric</a:t>
            </a:r>
            <a:endParaRPr lang="nb-NO" dirty="0" smtClean="0"/>
          </a:p>
          <a:p>
            <a:r>
              <a:rPr lang="nb-NO" dirty="0" smtClean="0"/>
              <a:t>Model</a:t>
            </a:r>
            <a:r>
              <a:rPr lang="nb-NO" dirty="0"/>
              <a:t>: </a:t>
            </a:r>
            <a:r>
              <a:rPr lang="nb-NO" dirty="0" err="1"/>
              <a:t>reductions</a:t>
            </a:r>
            <a:r>
              <a:rPr lang="nb-NO" dirty="0"/>
              <a:t> </a:t>
            </a:r>
            <a:r>
              <a:rPr lang="nb-NO" dirty="0" smtClean="0"/>
              <a:t>W-Europe 2002-2012, </a:t>
            </a:r>
            <a:r>
              <a:rPr lang="nb-NO" dirty="0" err="1" smtClean="0"/>
              <a:t>only</a:t>
            </a:r>
            <a:r>
              <a:rPr lang="nb-NO" dirty="0" smtClean="0"/>
              <a:t> sign. </a:t>
            </a:r>
            <a:r>
              <a:rPr lang="nb-NO" dirty="0" err="1" smtClean="0"/>
              <a:t>central</a:t>
            </a:r>
            <a:r>
              <a:rPr lang="nb-NO" dirty="0" smtClean="0"/>
              <a:t>-Europe 1990-2001</a:t>
            </a:r>
          </a:p>
          <a:p>
            <a:r>
              <a:rPr lang="nb-NO" dirty="0" err="1" smtClean="0"/>
              <a:t>Measurements</a:t>
            </a:r>
            <a:r>
              <a:rPr lang="nb-NO" dirty="0"/>
              <a:t>: </a:t>
            </a:r>
            <a:r>
              <a:rPr lang="nb-NO" dirty="0" err="1"/>
              <a:t>Many</a:t>
            </a:r>
            <a:r>
              <a:rPr lang="nb-NO" dirty="0"/>
              <a:t> non-</a:t>
            </a:r>
            <a:r>
              <a:rPr lang="nb-NO" dirty="0" err="1"/>
              <a:t>significant</a:t>
            </a:r>
            <a:r>
              <a:rPr lang="nb-NO" dirty="0"/>
              <a:t> </a:t>
            </a:r>
            <a:r>
              <a:rPr lang="nb-NO" dirty="0" smtClean="0"/>
              <a:t>trends. Fair </a:t>
            </a:r>
            <a:r>
              <a:rPr lang="nb-NO" dirty="0" err="1" smtClean="0"/>
              <a:t>agreement</a:t>
            </a:r>
            <a:r>
              <a:rPr lang="nb-NO" dirty="0" smtClean="0"/>
              <a:t> N-Europe 2002-2012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55276" y="1052736"/>
            <a:ext cx="14488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smtClean="0"/>
              <a:t>1990-2001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868144" y="1057682"/>
            <a:ext cx="144243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smtClean="0"/>
              <a:t>2002-2012</a:t>
            </a:r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00"/>
          <a:stretch/>
        </p:blipFill>
        <p:spPr>
          <a:xfrm>
            <a:off x="107504" y="1462733"/>
            <a:ext cx="4386282" cy="347843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6948264" y="4346350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smtClean="0">
                <a:solidFill>
                  <a:schemeClr val="accent2"/>
                </a:solidFill>
              </a:rPr>
              <a:t>Note different scale!</a:t>
            </a:r>
            <a:endParaRPr lang="en-US" sz="1600">
              <a:solidFill>
                <a:schemeClr val="accent2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98"/>
          <a:stretch/>
        </p:blipFill>
        <p:spPr>
          <a:xfrm>
            <a:off x="4572000" y="1497449"/>
            <a:ext cx="4386380" cy="347843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4836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0312"/>
            <a:ext cx="8229600" cy="1143000"/>
          </a:xfrm>
        </p:spPr>
        <p:txBody>
          <a:bodyPr/>
          <a:lstStyle/>
          <a:p>
            <a:r>
              <a:rPr lang="nb-NO" sz="3600" smtClean="0"/>
              <a:t>Time series 1990-2012 (p95(O</a:t>
            </a:r>
            <a:r>
              <a:rPr lang="nb-NO" sz="3600" baseline="-25000" smtClean="0"/>
              <a:t>3</a:t>
            </a:r>
            <a:r>
              <a:rPr lang="nb-NO" sz="3600" smtClean="0"/>
              <a:t>dmax))</a:t>
            </a:r>
            <a:endParaRPr lang="en-US" sz="3600"/>
          </a:p>
        </p:txBody>
      </p:sp>
      <p:pic>
        <p:nvPicPr>
          <p:cNvPr id="3" name="Picture 2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7" t="3645" b="60806"/>
          <a:stretch/>
        </p:blipFill>
        <p:spPr>
          <a:xfrm>
            <a:off x="35496" y="1700808"/>
            <a:ext cx="4536504" cy="28083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pic>
        <p:nvPicPr>
          <p:cNvPr id="5" name="Picture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26" r="5394" b="43327"/>
          <a:stretch/>
        </p:blipFill>
        <p:spPr>
          <a:xfrm>
            <a:off x="4391472" y="1700808"/>
            <a:ext cx="4752528" cy="280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223628" y="122074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mtClean="0"/>
              <a:t>some AT sites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724128" y="1270514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mtClean="0"/>
              <a:t>CH and CZ sites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59532" y="5044055"/>
            <a:ext cx="8424936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smtClean="0"/>
              <a:t>Central European sites (AT, CH, CZ):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mtClean="0"/>
              <a:t>Sign. decline at most sites (10-15 ppb/23 years)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mtClean="0"/>
              <a:t>Modelled trend stronger than observed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mtClean="0"/>
              <a:t>Best agreement at CZ sites</a:t>
            </a:r>
          </a:p>
          <a:p>
            <a:endParaRPr lang="nb-NO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8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0312"/>
            <a:ext cx="8229600" cy="1143000"/>
          </a:xfrm>
        </p:spPr>
        <p:txBody>
          <a:bodyPr/>
          <a:lstStyle/>
          <a:p>
            <a:r>
              <a:rPr lang="nb-NO" sz="3600" smtClean="0"/>
              <a:t>Time series 1990-2012 (p95(O</a:t>
            </a:r>
            <a:r>
              <a:rPr lang="nb-NO" sz="3600" baseline="-25000" smtClean="0"/>
              <a:t>3</a:t>
            </a:r>
            <a:r>
              <a:rPr lang="nb-NO" sz="3600" smtClean="0"/>
              <a:t>dmax))</a:t>
            </a:r>
            <a:endParaRPr lang="en-US" sz="3600"/>
          </a:p>
        </p:txBody>
      </p:sp>
      <p:sp>
        <p:nvSpPr>
          <p:cNvPr id="6" name="TextBox 5"/>
          <p:cNvSpPr txBox="1"/>
          <p:nvPr/>
        </p:nvSpPr>
        <p:spPr>
          <a:xfrm>
            <a:off x="1223628" y="122074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mtClean="0"/>
              <a:t>some GB sites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724128" y="1270514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mtClean="0"/>
              <a:t>some DE sites</a:t>
            </a:r>
            <a:endParaRPr lang="en-US"/>
          </a:p>
        </p:txBody>
      </p:sp>
      <p:pic>
        <p:nvPicPr>
          <p:cNvPr id="8" name="Picture 7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" t="38363" b="26761"/>
          <a:stretch/>
        </p:blipFill>
        <p:spPr>
          <a:xfrm>
            <a:off x="0" y="1639846"/>
            <a:ext cx="4902372" cy="2808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Picture 8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6" t="55802" r="5395" b="7579"/>
          <a:stretch/>
        </p:blipFill>
        <p:spPr>
          <a:xfrm>
            <a:off x="4442293" y="1623827"/>
            <a:ext cx="4608513" cy="298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TextBox 3"/>
          <p:cNvSpPr txBox="1"/>
          <p:nvPr/>
        </p:nvSpPr>
        <p:spPr>
          <a:xfrm>
            <a:off x="323528" y="4824380"/>
            <a:ext cx="8655270" cy="2031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smtClean="0"/>
              <a:t>GB sites: Good agreement mod/obs-trend at many sites in S-GB</a:t>
            </a:r>
          </a:p>
          <a:p>
            <a:r>
              <a:rPr lang="nb-NO" smtClean="0"/>
              <a:t>DE sites: Mod/obs correlates, but modelled trend stronger than observed</a:t>
            </a:r>
          </a:p>
          <a:p>
            <a:endParaRPr lang="nb-NO"/>
          </a:p>
          <a:p>
            <a:r>
              <a:rPr lang="nb-NO" smtClean="0"/>
              <a:t>For all sites: Larger spread in observed values than modelled. Also larger variation between stations in the observations than the model</a:t>
            </a:r>
          </a:p>
          <a:p>
            <a:endParaRPr lang="nb-NO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11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8229600" cy="1143000"/>
          </a:xfrm>
        </p:spPr>
        <p:txBody>
          <a:bodyPr/>
          <a:lstStyle/>
          <a:p>
            <a:r>
              <a:rPr lang="nb-NO" sz="3600" smtClean="0"/>
              <a:t>Preliminary conclusions O</a:t>
            </a:r>
            <a:r>
              <a:rPr lang="nb-NO" sz="3600" baseline="-25000" smtClean="0"/>
              <a:t>3</a:t>
            </a:r>
            <a:endParaRPr lang="en-US" sz="3600" baseline="-25000"/>
          </a:p>
        </p:txBody>
      </p:sp>
      <p:sp>
        <p:nvSpPr>
          <p:cNvPr id="3" name="TextBox 2"/>
          <p:cNvSpPr txBox="1"/>
          <p:nvPr/>
        </p:nvSpPr>
        <p:spPr>
          <a:xfrm>
            <a:off x="262955" y="1124744"/>
            <a:ext cx="8208912" cy="53245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sz="2000" dirty="0" err="1" smtClean="0"/>
              <a:t>Somewhat</a:t>
            </a:r>
            <a:r>
              <a:rPr lang="nb-NO" sz="2000" dirty="0" smtClean="0"/>
              <a:t> </a:t>
            </a:r>
            <a:r>
              <a:rPr lang="nb-NO" sz="2000" dirty="0" err="1" smtClean="0"/>
              <a:t>mixed</a:t>
            </a:r>
            <a:r>
              <a:rPr lang="nb-NO" sz="2000" dirty="0" smtClean="0"/>
              <a:t> </a:t>
            </a:r>
            <a:r>
              <a:rPr lang="nb-NO" sz="2000" dirty="0" err="1" smtClean="0"/>
              <a:t>results</a:t>
            </a:r>
            <a:r>
              <a:rPr lang="nb-NO" sz="2000" dirty="0" smtClean="0"/>
              <a:t> for </a:t>
            </a:r>
            <a:r>
              <a:rPr lang="nb-NO" sz="2000" dirty="0" err="1" smtClean="0"/>
              <a:t>ozone</a:t>
            </a:r>
            <a:r>
              <a:rPr lang="nb-NO" sz="2000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 err="1" smtClean="0"/>
              <a:t>Decline</a:t>
            </a:r>
            <a:r>
              <a:rPr lang="nb-NO" sz="2000" dirty="0" smtClean="0"/>
              <a:t> in most </a:t>
            </a:r>
            <a:r>
              <a:rPr lang="nb-NO" sz="2000" dirty="0" err="1" smtClean="0"/>
              <a:t>ozone</a:t>
            </a:r>
            <a:r>
              <a:rPr lang="nb-NO" sz="2000" dirty="0" smtClean="0"/>
              <a:t> </a:t>
            </a:r>
            <a:r>
              <a:rPr lang="nb-NO" sz="2000" dirty="0" err="1" smtClean="0"/>
              <a:t>metrics</a:t>
            </a:r>
            <a:r>
              <a:rPr lang="nb-NO" sz="2000" dirty="0" smtClean="0"/>
              <a:t> (</a:t>
            </a:r>
            <a:r>
              <a:rPr lang="nb-NO" sz="2000" dirty="0" err="1" smtClean="0"/>
              <a:t>observed</a:t>
            </a:r>
            <a:r>
              <a:rPr lang="nb-NO" sz="2000" dirty="0" smtClean="0"/>
              <a:t> and </a:t>
            </a:r>
            <a:r>
              <a:rPr lang="nb-NO" sz="2000" dirty="0" err="1" smtClean="0"/>
              <a:t>modelled</a:t>
            </a:r>
            <a:r>
              <a:rPr lang="nb-NO" sz="2000" dirty="0" smtClean="0"/>
              <a:t>), time </a:t>
            </a:r>
            <a:r>
              <a:rPr lang="nb-NO" sz="2000" dirty="0" err="1" smtClean="0"/>
              <a:t>periods</a:t>
            </a:r>
            <a:r>
              <a:rPr lang="nb-NO" sz="2000" dirty="0" smtClean="0"/>
              <a:t> and regions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 smtClean="0"/>
              <a:t>Model </a:t>
            </a:r>
            <a:r>
              <a:rPr lang="nb-NO" sz="2000" dirty="0" err="1" smtClean="0"/>
              <a:t>gives</a:t>
            </a:r>
            <a:r>
              <a:rPr lang="nb-NO" sz="2000" dirty="0" smtClean="0"/>
              <a:t> </a:t>
            </a:r>
            <a:r>
              <a:rPr lang="nb-NO" sz="2000" dirty="0" err="1" smtClean="0"/>
              <a:t>stronger</a:t>
            </a:r>
            <a:r>
              <a:rPr lang="nb-NO" sz="2000" dirty="0" smtClean="0"/>
              <a:t> </a:t>
            </a:r>
            <a:r>
              <a:rPr lang="nb-NO" sz="2000" dirty="0" err="1" smtClean="0"/>
              <a:t>reductions</a:t>
            </a:r>
            <a:r>
              <a:rPr lang="nb-NO" sz="2000" dirty="0" smtClean="0"/>
              <a:t> </a:t>
            </a:r>
            <a:r>
              <a:rPr lang="nb-NO" sz="2000" dirty="0" err="1" smtClean="0"/>
              <a:t>than</a:t>
            </a:r>
            <a:r>
              <a:rPr lang="nb-NO" sz="2000" dirty="0" smtClean="0"/>
              <a:t> </a:t>
            </a:r>
            <a:r>
              <a:rPr lang="nb-NO" sz="2000" dirty="0" err="1" smtClean="0"/>
              <a:t>measured</a:t>
            </a:r>
            <a:endParaRPr lang="nb-NO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 smtClean="0"/>
              <a:t>Model </a:t>
            </a:r>
            <a:r>
              <a:rPr lang="nb-NO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nb-NO" sz="2000" dirty="0" err="1" smtClean="0"/>
              <a:t>significant</a:t>
            </a:r>
            <a:r>
              <a:rPr lang="nb-NO" sz="2000" dirty="0" smtClean="0"/>
              <a:t> </a:t>
            </a:r>
            <a:r>
              <a:rPr lang="nb-NO" sz="2000" dirty="0" err="1" smtClean="0"/>
              <a:t>reductions</a:t>
            </a:r>
            <a:r>
              <a:rPr lang="nb-NO" sz="2000" dirty="0" smtClean="0"/>
              <a:t> over </a:t>
            </a:r>
            <a:r>
              <a:rPr lang="nb-NO" sz="2000" dirty="0" err="1" smtClean="0"/>
              <a:t>large</a:t>
            </a:r>
            <a:r>
              <a:rPr lang="nb-NO" sz="2000" dirty="0" smtClean="0"/>
              <a:t> areas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 err="1" smtClean="0"/>
              <a:t>Measurements</a:t>
            </a:r>
            <a:r>
              <a:rPr lang="nb-NO" sz="2000" dirty="0" smtClean="0"/>
              <a:t> </a:t>
            </a:r>
            <a:r>
              <a:rPr lang="nb-NO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nb-NO" sz="2000" dirty="0" smtClean="0"/>
              <a:t>negative, </a:t>
            </a:r>
            <a:r>
              <a:rPr lang="nb-NO" sz="2000" dirty="0" err="1" smtClean="0"/>
              <a:t>but</a:t>
            </a:r>
            <a:r>
              <a:rPr lang="nb-NO" sz="2000" dirty="0" smtClean="0"/>
              <a:t> non-</a:t>
            </a:r>
            <a:r>
              <a:rPr lang="nb-NO" sz="2000" dirty="0" err="1" smtClean="0"/>
              <a:t>significant</a:t>
            </a:r>
            <a:r>
              <a:rPr lang="nb-NO" sz="2000" dirty="0" smtClean="0"/>
              <a:t> at most </a:t>
            </a:r>
            <a:r>
              <a:rPr lang="nb-NO" sz="2000" dirty="0" err="1" smtClean="0"/>
              <a:t>sites</a:t>
            </a:r>
            <a:r>
              <a:rPr lang="nb-NO" sz="2000" dirty="0" smtClean="0"/>
              <a:t> </a:t>
            </a:r>
            <a:endParaRPr lang="nb-NO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000" dirty="0"/>
          </a:p>
          <a:p>
            <a:r>
              <a:rPr lang="nb-NO" sz="2000" dirty="0" err="1" smtClean="0"/>
              <a:t>Reasons</a:t>
            </a:r>
            <a:r>
              <a:rPr lang="nb-NO" sz="2000" dirty="0" smtClean="0"/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 smtClean="0"/>
              <a:t>Too </a:t>
            </a:r>
            <a:r>
              <a:rPr lang="nb-NO" sz="2000" dirty="0" err="1" smtClean="0"/>
              <a:t>short</a:t>
            </a:r>
            <a:r>
              <a:rPr lang="nb-NO" sz="2000" dirty="0" smtClean="0"/>
              <a:t> time </a:t>
            </a:r>
            <a:r>
              <a:rPr lang="nb-NO" sz="2000" dirty="0" err="1" smtClean="0"/>
              <a:t>periods</a:t>
            </a:r>
            <a:r>
              <a:rPr lang="nb-NO" sz="2000" dirty="0" smtClean="0"/>
              <a:t> for robust trends (90-’01 and 02-12)?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/>
              <a:t>Maximum </a:t>
            </a:r>
            <a:r>
              <a:rPr lang="nb-NO" sz="2000" dirty="0" err="1"/>
              <a:t>of</a:t>
            </a:r>
            <a:r>
              <a:rPr lang="nb-NO" sz="2000" dirty="0"/>
              <a:t> O3 </a:t>
            </a:r>
            <a:r>
              <a:rPr lang="nb-NO" sz="2000" dirty="0" err="1"/>
              <a:t>background</a:t>
            </a:r>
            <a:r>
              <a:rPr lang="nb-NO" sz="2000" dirty="0"/>
              <a:t> </a:t>
            </a:r>
            <a:r>
              <a:rPr lang="nb-NO" sz="2000" dirty="0" err="1"/>
              <a:t>around</a:t>
            </a:r>
            <a:r>
              <a:rPr lang="nb-NO" sz="2000" dirty="0"/>
              <a:t> 1998-2000 -&gt;makes it </a:t>
            </a:r>
            <a:r>
              <a:rPr lang="nb-NO" sz="2000" dirty="0" err="1"/>
              <a:t>harder</a:t>
            </a:r>
            <a:r>
              <a:rPr lang="nb-NO" sz="2000" dirty="0"/>
              <a:t> to </a:t>
            </a:r>
            <a:r>
              <a:rPr lang="nb-NO" sz="2000" dirty="0" err="1"/>
              <a:t>find</a:t>
            </a:r>
            <a:r>
              <a:rPr lang="nb-NO" sz="2000" dirty="0"/>
              <a:t> trend </a:t>
            </a:r>
            <a:r>
              <a:rPr lang="nb-NO" sz="2000" dirty="0" smtClean="0"/>
              <a:t>1990-2012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 smtClean="0"/>
              <a:t>Model/obs </a:t>
            </a:r>
            <a:r>
              <a:rPr lang="nb-NO" sz="2000" dirty="0" err="1" smtClean="0"/>
              <a:t>agreement</a:t>
            </a:r>
            <a:r>
              <a:rPr lang="nb-NO" sz="2000" dirty="0" smtClean="0"/>
              <a:t> </a:t>
            </a:r>
            <a:r>
              <a:rPr lang="nb-NO" sz="2000" dirty="0" err="1" smtClean="0"/>
              <a:t>varies</a:t>
            </a:r>
            <a:r>
              <a:rPr lang="nb-NO" sz="2000" dirty="0" smtClean="0"/>
              <a:t> </a:t>
            </a:r>
            <a:r>
              <a:rPr lang="nb-NO" sz="2000" dirty="0" err="1" smtClean="0"/>
              <a:t>between</a:t>
            </a:r>
            <a:r>
              <a:rPr lang="nb-NO" sz="2000" dirty="0" smtClean="0"/>
              <a:t> regions. Best in GB, NL.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 err="1" smtClean="0"/>
              <a:t>Systematic</a:t>
            </a:r>
            <a:r>
              <a:rPr lang="nb-NO" sz="2000" dirty="0" smtClean="0"/>
              <a:t> </a:t>
            </a:r>
            <a:r>
              <a:rPr lang="nb-NO" sz="2000" dirty="0" err="1" smtClean="0"/>
              <a:t>overestimation</a:t>
            </a:r>
            <a:r>
              <a:rPr lang="nb-NO" sz="2000" dirty="0" smtClean="0"/>
              <a:t> </a:t>
            </a:r>
            <a:r>
              <a:rPr lang="nb-NO" sz="2000" dirty="0" err="1" smtClean="0"/>
              <a:t>of</a:t>
            </a:r>
            <a:r>
              <a:rPr lang="nb-NO" sz="2000" dirty="0"/>
              <a:t> </a:t>
            </a:r>
            <a:r>
              <a:rPr lang="nb-NO" sz="2000" dirty="0" err="1" smtClean="0"/>
              <a:t>modelled</a:t>
            </a:r>
            <a:r>
              <a:rPr lang="nb-NO" sz="2000" dirty="0" smtClean="0"/>
              <a:t> trends </a:t>
            </a:r>
            <a:r>
              <a:rPr lang="nb-NO" sz="2000" dirty="0" err="1" smtClean="0"/>
              <a:t>vs</a:t>
            </a:r>
            <a:r>
              <a:rPr lang="nb-NO" sz="2000" dirty="0" smtClean="0"/>
              <a:t> </a:t>
            </a:r>
            <a:r>
              <a:rPr lang="nb-NO" sz="2000" dirty="0" err="1" smtClean="0"/>
              <a:t>measurements</a:t>
            </a:r>
            <a:r>
              <a:rPr lang="nb-NO" sz="2000" dirty="0" smtClean="0"/>
              <a:t>? </a:t>
            </a:r>
            <a:r>
              <a:rPr lang="nb-NO" sz="2000" dirty="0" err="1" smtClean="0"/>
              <a:t>Why</a:t>
            </a:r>
            <a:r>
              <a:rPr lang="nb-NO" sz="2000" dirty="0" smtClean="0"/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 err="1" smtClean="0"/>
              <a:t>Stratospheric</a:t>
            </a:r>
            <a:r>
              <a:rPr lang="nb-NO" sz="2000" dirty="0" smtClean="0"/>
              <a:t> </a:t>
            </a:r>
            <a:r>
              <a:rPr lang="nb-NO" sz="2000" dirty="0" err="1" smtClean="0"/>
              <a:t>contribution</a:t>
            </a:r>
            <a:endParaRPr lang="nb-NO" sz="2000" dirty="0" smtClean="0"/>
          </a:p>
          <a:p>
            <a:endParaRPr lang="nb-NO" sz="2000" dirty="0"/>
          </a:p>
          <a:p>
            <a:r>
              <a:rPr lang="nb-NO" sz="2000" dirty="0" err="1" smtClean="0"/>
              <a:t>Closer</a:t>
            </a:r>
            <a:r>
              <a:rPr lang="nb-NO" sz="2000" dirty="0" smtClean="0"/>
              <a:t> </a:t>
            </a:r>
            <a:r>
              <a:rPr lang="nb-NO" sz="2000" dirty="0" err="1" smtClean="0"/>
              <a:t>inspection</a:t>
            </a:r>
            <a:r>
              <a:rPr lang="nb-NO" sz="2000" dirty="0" smtClean="0"/>
              <a:t> </a:t>
            </a:r>
            <a:r>
              <a:rPr lang="nb-NO" sz="2000" dirty="0" err="1" smtClean="0"/>
              <a:t>needed</a:t>
            </a:r>
            <a:r>
              <a:rPr lang="nb-NO" sz="2000" dirty="0" smtClean="0"/>
              <a:t> for:</a:t>
            </a:r>
          </a:p>
          <a:p>
            <a:r>
              <a:rPr lang="nb-NO" sz="2000" dirty="0" smtClean="0"/>
              <a:t>	</a:t>
            </a:r>
            <a:r>
              <a:rPr lang="nb-NO" sz="2000" dirty="0" err="1" smtClean="0"/>
              <a:t>site</a:t>
            </a:r>
            <a:r>
              <a:rPr lang="nb-NO" sz="2000" dirty="0" smtClean="0"/>
              <a:t> </a:t>
            </a:r>
            <a:r>
              <a:rPr lang="nb-NO" sz="2000" dirty="0" err="1" smtClean="0"/>
              <a:t>representativeness</a:t>
            </a:r>
            <a:r>
              <a:rPr lang="nb-NO" sz="2000" dirty="0" smtClean="0"/>
              <a:t>, </a:t>
            </a:r>
            <a:r>
              <a:rPr lang="nb-NO" sz="2000" dirty="0" err="1" smtClean="0"/>
              <a:t>processes</a:t>
            </a:r>
            <a:r>
              <a:rPr lang="nb-NO" sz="2000" dirty="0" smtClean="0"/>
              <a:t>, </a:t>
            </a:r>
            <a:r>
              <a:rPr lang="nb-NO" sz="2000" dirty="0" err="1" smtClean="0"/>
              <a:t>ozone</a:t>
            </a:r>
            <a:r>
              <a:rPr lang="nb-NO" sz="2000" dirty="0" smtClean="0"/>
              <a:t> </a:t>
            </a:r>
            <a:r>
              <a:rPr lang="nb-NO" sz="2000" dirty="0" err="1" smtClean="0"/>
              <a:t>metrics</a:t>
            </a:r>
            <a:r>
              <a:rPr lang="nb-NO" sz="2000" dirty="0" smtClean="0"/>
              <a:t>, </a:t>
            </a:r>
            <a:r>
              <a:rPr lang="nb-NO" sz="2000" dirty="0" err="1" smtClean="0"/>
              <a:t>boundaries</a:t>
            </a:r>
            <a:r>
              <a:rPr lang="nb-NO" sz="2000" dirty="0" smtClean="0"/>
              <a:t> ...</a:t>
            </a: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351621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/>
        </p:nvSpPr>
        <p:spPr>
          <a:xfrm>
            <a:off x="35495" y="44624"/>
            <a:ext cx="590465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sz="2400" b="1" dirty="0" smtClean="0"/>
              <a:t>SO</a:t>
            </a:r>
            <a:r>
              <a:rPr lang="nb-NO" sz="2400" b="1" baseline="-25000" dirty="0" smtClean="0"/>
              <a:t>2</a:t>
            </a:r>
            <a:r>
              <a:rPr lang="nb-NO" sz="2400" b="1" dirty="0" smtClean="0"/>
              <a:t> (Sen </a:t>
            </a:r>
            <a:r>
              <a:rPr lang="nb-NO" sz="2400" b="1" dirty="0" err="1" smtClean="0"/>
              <a:t>slope</a:t>
            </a:r>
            <a:r>
              <a:rPr lang="nb-NO" sz="2400" b="1" dirty="0" smtClean="0"/>
              <a:t>: </a:t>
            </a:r>
            <a:r>
              <a:rPr lang="nb-NO" sz="2400" b="1" dirty="0" err="1" smtClean="0"/>
              <a:t>ugS</a:t>
            </a:r>
            <a:r>
              <a:rPr lang="nb-NO" sz="2400" b="1" dirty="0" smtClean="0"/>
              <a:t>/m</a:t>
            </a:r>
            <a:r>
              <a:rPr lang="nb-NO" sz="2400" b="1" baseline="30000" dirty="0" smtClean="0"/>
              <a:t>3</a:t>
            </a:r>
            <a:r>
              <a:rPr lang="nb-NO" sz="2400" b="1" dirty="0" smtClean="0"/>
              <a:t> per </a:t>
            </a:r>
            <a:r>
              <a:rPr lang="nb-NO" sz="2400" b="1" dirty="0" err="1" smtClean="0"/>
              <a:t>year</a:t>
            </a:r>
            <a:r>
              <a:rPr lang="nb-NO" sz="2400" b="1" dirty="0" smtClean="0"/>
              <a:t>), 1990-2012</a:t>
            </a:r>
            <a:endParaRPr lang="nb-NO" sz="2400" b="1" dirty="0"/>
          </a:p>
        </p:txBody>
      </p:sp>
      <p:sp>
        <p:nvSpPr>
          <p:cNvPr id="6" name="TekstSylinder 5"/>
          <p:cNvSpPr txBox="1"/>
          <p:nvPr/>
        </p:nvSpPr>
        <p:spPr>
          <a:xfrm>
            <a:off x="5940152" y="332656"/>
            <a:ext cx="2663486" cy="1200329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nb-NO" dirty="0" smtClean="0"/>
              <a:t>Field: </a:t>
            </a:r>
            <a:r>
              <a:rPr lang="nb-NO" dirty="0" err="1" smtClean="0"/>
              <a:t>model</a:t>
            </a:r>
            <a:endParaRPr lang="nb-NO" dirty="0" smtClean="0"/>
          </a:p>
          <a:p>
            <a:r>
              <a:rPr lang="nb-NO" dirty="0" err="1" smtClean="0"/>
              <a:t>Circle:observations</a:t>
            </a:r>
            <a:endParaRPr lang="nb-NO" dirty="0" smtClean="0"/>
          </a:p>
          <a:p>
            <a:r>
              <a:rPr lang="nb-NO" dirty="0" smtClean="0"/>
              <a:t>Black </a:t>
            </a:r>
            <a:r>
              <a:rPr lang="nb-NO" dirty="0" err="1" smtClean="0"/>
              <a:t>circle</a:t>
            </a:r>
            <a:r>
              <a:rPr lang="nb-NO" dirty="0" smtClean="0"/>
              <a:t>: not </a:t>
            </a:r>
            <a:r>
              <a:rPr lang="nb-NO" dirty="0" err="1" smtClean="0"/>
              <a:t>significant</a:t>
            </a:r>
            <a:endParaRPr lang="nb-NO" dirty="0" smtClean="0"/>
          </a:p>
          <a:p>
            <a:r>
              <a:rPr lang="nb-NO" dirty="0" smtClean="0"/>
              <a:t>trend</a:t>
            </a:r>
            <a:endParaRPr lang="nb-NO" dirty="0"/>
          </a:p>
        </p:txBody>
      </p:sp>
      <p:graphicFrame>
        <p:nvGraphicFramePr>
          <p:cNvPr id="8" name="Tabell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745105"/>
              </p:ext>
            </p:extLst>
          </p:nvPr>
        </p:nvGraphicFramePr>
        <p:xfrm>
          <a:off x="6012160" y="1772816"/>
          <a:ext cx="2952328" cy="2592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/>
                <a:gridCol w="792088"/>
                <a:gridCol w="864096"/>
              </a:tblGrid>
              <a:tr h="648072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OBS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MOD</a:t>
                      </a:r>
                      <a:endParaRPr lang="nb-NO" dirty="0"/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nb-NO" sz="1200" dirty="0" smtClean="0"/>
                        <a:t>90-12(%yr</a:t>
                      </a:r>
                      <a:r>
                        <a:rPr lang="nb-NO" sz="1200" baseline="30000" dirty="0" smtClean="0"/>
                        <a:t>-1</a:t>
                      </a:r>
                      <a:r>
                        <a:rPr lang="nb-NO" sz="1200" dirty="0" smtClean="0"/>
                        <a:t>)</a:t>
                      </a:r>
                      <a:endParaRPr lang="nb-N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b="1" dirty="0" smtClean="0"/>
                        <a:t>-3.8</a:t>
                      </a:r>
                      <a:endParaRPr lang="nb-NO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b="1" dirty="0" smtClean="0"/>
                        <a:t>-4.1</a:t>
                      </a:r>
                      <a:endParaRPr lang="nb-NO" b="1" dirty="0"/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200" dirty="0" smtClean="0"/>
                        <a:t>90-01(%yr</a:t>
                      </a:r>
                      <a:r>
                        <a:rPr lang="nb-NO" sz="1200" baseline="30000" dirty="0" smtClean="0"/>
                        <a:t>-1</a:t>
                      </a:r>
                      <a:r>
                        <a:rPr lang="nb-NO" sz="1200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b="1" dirty="0" smtClean="0"/>
                        <a:t>-6.7</a:t>
                      </a:r>
                      <a:endParaRPr lang="nb-NO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b="1" dirty="0" smtClean="0"/>
                        <a:t>-6.7</a:t>
                      </a:r>
                      <a:endParaRPr lang="nb-NO" b="1" dirty="0"/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200" dirty="0" smtClean="0"/>
                        <a:t>02-12(%yr</a:t>
                      </a:r>
                      <a:r>
                        <a:rPr lang="nb-NO" sz="1200" baseline="30000" dirty="0" smtClean="0"/>
                        <a:t>-1</a:t>
                      </a:r>
                      <a:r>
                        <a:rPr lang="nb-NO" sz="1200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b="1" dirty="0" smtClean="0"/>
                        <a:t>-4.2</a:t>
                      </a:r>
                      <a:endParaRPr lang="nb-NO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b="1" dirty="0" smtClean="0"/>
                        <a:t>-5.4</a:t>
                      </a:r>
                      <a:endParaRPr lang="nb-NO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Bild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405" r="1035"/>
          <a:stretch/>
        </p:blipFill>
        <p:spPr>
          <a:xfrm rot="16200000">
            <a:off x="2827541" y="3654655"/>
            <a:ext cx="5090265" cy="846925"/>
          </a:xfrm>
          <a:prstGeom prst="rect">
            <a:avLst/>
          </a:prstGeom>
        </p:spPr>
      </p:pic>
      <p:pic>
        <p:nvPicPr>
          <p:cNvPr id="2" name="Bild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" t="19026" r="40219" b="33512"/>
          <a:stretch/>
        </p:blipFill>
        <p:spPr>
          <a:xfrm rot="16200000">
            <a:off x="-339680" y="1341967"/>
            <a:ext cx="5882827" cy="4844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95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97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0"/>
            <a:ext cx="6858000" cy="6858000"/>
          </a:xfrm>
          <a:prstGeom prst="rect">
            <a:avLst/>
          </a:prstGeom>
        </p:spPr>
      </p:pic>
      <p:sp>
        <p:nvSpPr>
          <p:cNvPr id="4" name="TekstSylinder 3"/>
          <p:cNvSpPr txBox="1"/>
          <p:nvPr/>
        </p:nvSpPr>
        <p:spPr>
          <a:xfrm>
            <a:off x="7308304" y="2780928"/>
            <a:ext cx="15664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NH3 </a:t>
            </a:r>
            <a:r>
              <a:rPr lang="nb-NO" dirty="0" err="1" smtClean="0"/>
              <a:t>emissions</a:t>
            </a:r>
            <a:endParaRPr lang="nb-NO" dirty="0"/>
          </a:p>
          <a:p>
            <a:r>
              <a:rPr lang="nb-NO" dirty="0"/>
              <a:t>a</a:t>
            </a:r>
            <a:r>
              <a:rPr lang="nb-NO" dirty="0" smtClean="0"/>
              <a:t>bs. </a:t>
            </a:r>
            <a:r>
              <a:rPr lang="nb-NO" dirty="0" err="1" smtClean="0"/>
              <a:t>change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8715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-27384"/>
            <a:ext cx="6858000" cy="6858000"/>
          </a:xfrm>
          <a:prstGeom prst="rect">
            <a:avLst/>
          </a:prstGeom>
        </p:spPr>
      </p:pic>
      <p:sp>
        <p:nvSpPr>
          <p:cNvPr id="2" name="TekstSylinder 1"/>
          <p:cNvSpPr txBox="1"/>
          <p:nvPr/>
        </p:nvSpPr>
        <p:spPr>
          <a:xfrm>
            <a:off x="899592" y="44624"/>
            <a:ext cx="6823471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b-NO" sz="3200" b="1" dirty="0" err="1" smtClean="0"/>
              <a:t>Changes</a:t>
            </a:r>
            <a:r>
              <a:rPr lang="nb-NO" sz="3200" b="1" dirty="0" smtClean="0"/>
              <a:t> in NOx </a:t>
            </a:r>
            <a:r>
              <a:rPr lang="nb-NO" sz="3200" b="1" dirty="0" err="1" smtClean="0"/>
              <a:t>emissions</a:t>
            </a:r>
            <a:r>
              <a:rPr lang="nb-NO" sz="3200" b="1" dirty="0" smtClean="0"/>
              <a:t>, 1990-2012</a:t>
            </a:r>
            <a:endParaRPr lang="nb-NO" sz="3200" b="1" dirty="0"/>
          </a:p>
        </p:txBody>
      </p:sp>
    </p:spTree>
    <p:extLst>
      <p:ext uri="{BB962C8B-B14F-4D97-AF65-F5344CB8AC3E}">
        <p14:creationId xmlns:p14="http://schemas.microsoft.com/office/powerpoint/2010/main" val="128394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2284752"/>
              </p:ext>
            </p:extLst>
          </p:nvPr>
        </p:nvGraphicFramePr>
        <p:xfrm>
          <a:off x="323528" y="764704"/>
          <a:ext cx="8352928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kstSylinder 2"/>
          <p:cNvSpPr txBox="1"/>
          <p:nvPr/>
        </p:nvSpPr>
        <p:spPr>
          <a:xfrm>
            <a:off x="1907704" y="332656"/>
            <a:ext cx="4946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 smtClean="0"/>
              <a:t>Percent</a:t>
            </a:r>
            <a:r>
              <a:rPr lang="nb-NO" dirty="0" smtClean="0"/>
              <a:t> </a:t>
            </a:r>
            <a:r>
              <a:rPr lang="nb-NO" dirty="0" err="1" smtClean="0"/>
              <a:t>change</a:t>
            </a:r>
            <a:r>
              <a:rPr lang="nb-NO" dirty="0" smtClean="0"/>
              <a:t> (per </a:t>
            </a:r>
            <a:r>
              <a:rPr lang="nb-NO" dirty="0" err="1" smtClean="0"/>
              <a:t>year</a:t>
            </a:r>
            <a:r>
              <a:rPr lang="nb-NO" dirty="0" smtClean="0"/>
              <a:t>) per </a:t>
            </a:r>
            <a:r>
              <a:rPr lang="nb-NO" dirty="0" err="1" smtClean="0"/>
              <a:t>station</a:t>
            </a:r>
            <a:r>
              <a:rPr lang="nb-NO" dirty="0" smtClean="0"/>
              <a:t> – obs </a:t>
            </a:r>
            <a:r>
              <a:rPr lang="nb-NO" dirty="0" err="1" smtClean="0"/>
              <a:t>vs</a:t>
            </a:r>
            <a:r>
              <a:rPr lang="nb-NO" dirty="0" smtClean="0"/>
              <a:t> mod</a:t>
            </a:r>
            <a:endParaRPr lang="nb-NO" dirty="0"/>
          </a:p>
        </p:txBody>
      </p:sp>
      <p:sp>
        <p:nvSpPr>
          <p:cNvPr id="4" name="Ellipse 3"/>
          <p:cNvSpPr/>
          <p:nvPr/>
        </p:nvSpPr>
        <p:spPr>
          <a:xfrm>
            <a:off x="6516216" y="5733256"/>
            <a:ext cx="278954" cy="6983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706145"/>
            <a:ext cx="304800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kstSylinder 4"/>
          <p:cNvSpPr txBox="1"/>
          <p:nvPr/>
        </p:nvSpPr>
        <p:spPr>
          <a:xfrm>
            <a:off x="3347863" y="6434721"/>
            <a:ext cx="1538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Not </a:t>
            </a:r>
            <a:r>
              <a:rPr lang="nb-NO" dirty="0" err="1" smtClean="0"/>
              <a:t>significant</a:t>
            </a:r>
            <a:endParaRPr lang="nb-NO" dirty="0"/>
          </a:p>
        </p:txBody>
      </p:sp>
      <p:cxnSp>
        <p:nvCxnSpPr>
          <p:cNvPr id="7" name="Rett pil 6"/>
          <p:cNvCxnSpPr/>
          <p:nvPr/>
        </p:nvCxnSpPr>
        <p:spPr>
          <a:xfrm flipV="1">
            <a:off x="4860032" y="6329357"/>
            <a:ext cx="1795661" cy="323122"/>
          </a:xfrm>
          <a:prstGeom prst="straightConnector1">
            <a:avLst/>
          </a:prstGeom>
          <a:ln w="1905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tt pil 10"/>
          <p:cNvCxnSpPr/>
          <p:nvPr/>
        </p:nvCxnSpPr>
        <p:spPr>
          <a:xfrm flipH="1" flipV="1">
            <a:off x="3004592" y="6431632"/>
            <a:ext cx="343271" cy="18775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e 13"/>
          <p:cNvSpPr/>
          <p:nvPr/>
        </p:nvSpPr>
        <p:spPr>
          <a:xfrm>
            <a:off x="6378033" y="5742311"/>
            <a:ext cx="139477" cy="69837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TekstSylinder 15"/>
          <p:cNvSpPr txBox="1"/>
          <p:nvPr/>
        </p:nvSpPr>
        <p:spPr>
          <a:xfrm>
            <a:off x="1331640" y="243230"/>
            <a:ext cx="669674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sz="2400" b="1" dirty="0" smtClean="0"/>
              <a:t>SO2 (Sen </a:t>
            </a:r>
            <a:r>
              <a:rPr lang="nb-NO" sz="2400" b="1" dirty="0" err="1" smtClean="0"/>
              <a:t>slope</a:t>
            </a:r>
            <a:r>
              <a:rPr lang="nb-NO" sz="2400" b="1" dirty="0" smtClean="0"/>
              <a:t>: % per </a:t>
            </a:r>
            <a:r>
              <a:rPr lang="nb-NO" sz="2400" b="1" dirty="0" err="1" smtClean="0"/>
              <a:t>year</a:t>
            </a:r>
            <a:r>
              <a:rPr lang="nb-NO" sz="2400" b="1" dirty="0" smtClean="0"/>
              <a:t>), 1990-2012</a:t>
            </a:r>
            <a:endParaRPr lang="nb-NO" sz="2400" b="1" dirty="0"/>
          </a:p>
        </p:txBody>
      </p:sp>
    </p:spTree>
    <p:extLst>
      <p:ext uri="{BB962C8B-B14F-4D97-AF65-F5344CB8AC3E}">
        <p14:creationId xmlns:p14="http://schemas.microsoft.com/office/powerpoint/2010/main" val="390863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18" y="1507629"/>
            <a:ext cx="3590925" cy="2114550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484784"/>
            <a:ext cx="3629025" cy="2114550"/>
          </a:xfrm>
          <a:prstGeom prst="rect">
            <a:avLst/>
          </a:prstGeom>
        </p:spPr>
      </p:pic>
      <p:sp>
        <p:nvSpPr>
          <p:cNvPr id="4" name="Tittel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 smtClean="0"/>
              <a:t>RS05</a:t>
            </a:r>
            <a:endParaRPr lang="nb-NO" dirty="0"/>
          </a:p>
        </p:txBody>
      </p:sp>
      <p:sp>
        <p:nvSpPr>
          <p:cNvPr id="5" name="TekstSylinder 4"/>
          <p:cNvSpPr txBox="1"/>
          <p:nvPr/>
        </p:nvSpPr>
        <p:spPr>
          <a:xfrm>
            <a:off x="2003183" y="1115452"/>
            <a:ext cx="566181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nb-NO" b="1" dirty="0" smtClean="0">
                <a:solidFill>
                  <a:schemeClr val="tx2"/>
                </a:solidFill>
              </a:rPr>
              <a:t>SO2</a:t>
            </a:r>
            <a:endParaRPr lang="nb-NO" b="1" dirty="0">
              <a:solidFill>
                <a:schemeClr val="tx2"/>
              </a:solidFill>
            </a:endParaRPr>
          </a:p>
        </p:txBody>
      </p:sp>
      <p:sp>
        <p:nvSpPr>
          <p:cNvPr id="6" name="TekstSylinder 5"/>
          <p:cNvSpPr txBox="1"/>
          <p:nvPr/>
        </p:nvSpPr>
        <p:spPr>
          <a:xfrm>
            <a:off x="5693496" y="1048306"/>
            <a:ext cx="1710596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nb-NO" b="1" dirty="0" smtClean="0">
                <a:solidFill>
                  <a:srgbClr val="002060"/>
                </a:solidFill>
              </a:rPr>
              <a:t>S </a:t>
            </a:r>
            <a:r>
              <a:rPr lang="nb-NO" b="1" dirty="0" err="1" smtClean="0">
                <a:solidFill>
                  <a:srgbClr val="002060"/>
                </a:solidFill>
              </a:rPr>
              <a:t>conc</a:t>
            </a:r>
            <a:r>
              <a:rPr lang="nb-NO" b="1" dirty="0" smtClean="0">
                <a:solidFill>
                  <a:srgbClr val="002060"/>
                </a:solidFill>
              </a:rPr>
              <a:t>. in </a:t>
            </a:r>
            <a:r>
              <a:rPr lang="nb-NO" b="1" dirty="0" err="1" smtClean="0">
                <a:solidFill>
                  <a:srgbClr val="002060"/>
                </a:solidFill>
              </a:rPr>
              <a:t>precip</a:t>
            </a:r>
            <a:endParaRPr lang="nb-NO" b="1" dirty="0">
              <a:solidFill>
                <a:srgbClr val="002060"/>
              </a:solidFill>
            </a:endParaRPr>
          </a:p>
        </p:txBody>
      </p:sp>
      <p:sp>
        <p:nvSpPr>
          <p:cNvPr id="7" name="Ellipse 6"/>
          <p:cNvSpPr/>
          <p:nvPr/>
        </p:nvSpPr>
        <p:spPr>
          <a:xfrm>
            <a:off x="3062071" y="1628800"/>
            <a:ext cx="1500831" cy="1490464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b="1" dirty="0"/>
          </a:p>
        </p:txBody>
      </p:sp>
      <p:sp>
        <p:nvSpPr>
          <p:cNvPr id="8" name="TekstSylinder 7"/>
          <p:cNvSpPr txBox="1"/>
          <p:nvPr/>
        </p:nvSpPr>
        <p:spPr>
          <a:xfrm>
            <a:off x="2569364" y="4941168"/>
            <a:ext cx="4795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Unit problem in </a:t>
            </a:r>
            <a:r>
              <a:rPr lang="nb-NO" dirty="0" err="1" smtClean="0"/>
              <a:t>the</a:t>
            </a:r>
            <a:r>
              <a:rPr lang="nb-NO" dirty="0" smtClean="0"/>
              <a:t> data </a:t>
            </a:r>
            <a:r>
              <a:rPr lang="nb-NO" dirty="0" err="1" smtClean="0"/>
              <a:t>set</a:t>
            </a:r>
            <a:r>
              <a:rPr lang="nb-NO" dirty="0" smtClean="0"/>
              <a:t>? </a:t>
            </a:r>
            <a:r>
              <a:rPr lang="nb-NO" dirty="0" err="1" smtClean="0"/>
              <a:t>Other</a:t>
            </a:r>
            <a:r>
              <a:rPr lang="nb-NO" dirty="0" smtClean="0"/>
              <a:t> </a:t>
            </a:r>
            <a:r>
              <a:rPr lang="nb-NO" dirty="0" err="1" smtClean="0"/>
              <a:t>explanation</a:t>
            </a:r>
            <a:r>
              <a:rPr lang="nb-NO" dirty="0" smtClean="0"/>
              <a:t>?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11248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DE03, </a:t>
            </a:r>
            <a:r>
              <a:rPr lang="nb-NO" dirty="0" err="1" smtClean="0"/>
              <a:t>Schauinsland</a:t>
            </a:r>
            <a:r>
              <a:rPr lang="nb-NO" dirty="0" smtClean="0"/>
              <a:t>, 1205m.a.s</a:t>
            </a:r>
            <a:endParaRPr lang="nb-NO" dirty="0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3" y="1700808"/>
            <a:ext cx="3629025" cy="2114550"/>
          </a:xfrm>
          <a:prstGeom prst="rect">
            <a:avLst/>
          </a:prstGeom>
        </p:spPr>
      </p:pic>
      <p:sp>
        <p:nvSpPr>
          <p:cNvPr id="4" name="TekstSylinder 3"/>
          <p:cNvSpPr txBox="1"/>
          <p:nvPr/>
        </p:nvSpPr>
        <p:spPr>
          <a:xfrm>
            <a:off x="1691680" y="1241822"/>
            <a:ext cx="566181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nb-NO" b="1" dirty="0" smtClean="0">
                <a:solidFill>
                  <a:schemeClr val="tx2"/>
                </a:solidFill>
              </a:rPr>
              <a:t>SO2</a:t>
            </a:r>
            <a:endParaRPr lang="nb-NO" b="1" dirty="0">
              <a:solidFill>
                <a:schemeClr val="tx2"/>
              </a:solidFill>
            </a:endParaRP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746498"/>
            <a:ext cx="3629025" cy="2114550"/>
          </a:xfrm>
          <a:prstGeom prst="rect">
            <a:avLst/>
          </a:prstGeom>
        </p:spPr>
      </p:pic>
      <p:sp>
        <p:nvSpPr>
          <p:cNvPr id="6" name="TekstSylinder 5"/>
          <p:cNvSpPr txBox="1"/>
          <p:nvPr/>
        </p:nvSpPr>
        <p:spPr>
          <a:xfrm>
            <a:off x="5243182" y="1331476"/>
            <a:ext cx="1710596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nb-NO" b="1" dirty="0" smtClean="0">
                <a:solidFill>
                  <a:srgbClr val="002060"/>
                </a:solidFill>
              </a:rPr>
              <a:t>S </a:t>
            </a:r>
            <a:r>
              <a:rPr lang="nb-NO" b="1" dirty="0" err="1" smtClean="0">
                <a:solidFill>
                  <a:srgbClr val="002060"/>
                </a:solidFill>
              </a:rPr>
              <a:t>conc</a:t>
            </a:r>
            <a:r>
              <a:rPr lang="nb-NO" b="1" dirty="0" smtClean="0">
                <a:solidFill>
                  <a:srgbClr val="002060"/>
                </a:solidFill>
              </a:rPr>
              <a:t>. in </a:t>
            </a:r>
            <a:r>
              <a:rPr lang="nb-NO" b="1" dirty="0" err="1" smtClean="0">
                <a:solidFill>
                  <a:srgbClr val="002060"/>
                </a:solidFill>
              </a:rPr>
              <a:t>precip</a:t>
            </a:r>
            <a:endParaRPr lang="nb-NO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21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123" y="1962522"/>
            <a:ext cx="3629025" cy="2114550"/>
          </a:xfrm>
          <a:prstGeom prst="rect">
            <a:avLst/>
          </a:prstGeom>
        </p:spPr>
      </p:pic>
      <p:sp>
        <p:nvSpPr>
          <p:cNvPr id="4" name="TekstSylinder 3"/>
          <p:cNvSpPr txBox="1"/>
          <p:nvPr/>
        </p:nvSpPr>
        <p:spPr>
          <a:xfrm>
            <a:off x="1691680" y="1403484"/>
            <a:ext cx="566181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nb-NO" b="1" dirty="0" smtClean="0">
                <a:solidFill>
                  <a:srgbClr val="002060"/>
                </a:solidFill>
              </a:rPr>
              <a:t>SO2</a:t>
            </a:r>
            <a:endParaRPr lang="nb-NO" b="1" dirty="0">
              <a:solidFill>
                <a:srgbClr val="002060"/>
              </a:solidFill>
            </a:endParaRPr>
          </a:p>
        </p:txBody>
      </p:sp>
      <p:sp>
        <p:nvSpPr>
          <p:cNvPr id="5" name="TekstSylinder 4"/>
          <p:cNvSpPr txBox="1"/>
          <p:nvPr/>
        </p:nvSpPr>
        <p:spPr>
          <a:xfrm>
            <a:off x="6034619" y="1403484"/>
            <a:ext cx="566181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nb-NO" b="1" dirty="0" smtClean="0">
                <a:solidFill>
                  <a:srgbClr val="002060"/>
                </a:solidFill>
              </a:rPr>
              <a:t>SO4</a:t>
            </a:r>
            <a:endParaRPr lang="nb-NO" b="1" dirty="0">
              <a:solidFill>
                <a:srgbClr val="002060"/>
              </a:solidFill>
            </a:endParaRP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478" y="4221088"/>
            <a:ext cx="3629025" cy="2114550"/>
          </a:xfrm>
          <a:prstGeom prst="rect">
            <a:avLst/>
          </a:prstGeom>
        </p:spPr>
      </p:pic>
      <p:sp>
        <p:nvSpPr>
          <p:cNvPr id="8" name="Tit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HU02</a:t>
            </a:r>
            <a:endParaRPr lang="nb-NO" dirty="0"/>
          </a:p>
        </p:txBody>
      </p:sp>
      <p:sp>
        <p:nvSpPr>
          <p:cNvPr id="9" name="TekstSylinder 8"/>
          <p:cNvSpPr txBox="1"/>
          <p:nvPr/>
        </p:nvSpPr>
        <p:spPr>
          <a:xfrm>
            <a:off x="3851920" y="6346448"/>
            <a:ext cx="1710596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nb-NO" b="1" dirty="0" smtClean="0">
                <a:solidFill>
                  <a:srgbClr val="002060"/>
                </a:solidFill>
              </a:rPr>
              <a:t>S </a:t>
            </a:r>
            <a:r>
              <a:rPr lang="nb-NO" b="1" dirty="0" err="1" smtClean="0">
                <a:solidFill>
                  <a:srgbClr val="002060"/>
                </a:solidFill>
              </a:rPr>
              <a:t>conc</a:t>
            </a:r>
            <a:r>
              <a:rPr lang="nb-NO" b="1" dirty="0" smtClean="0">
                <a:solidFill>
                  <a:srgbClr val="002060"/>
                </a:solidFill>
              </a:rPr>
              <a:t>. in </a:t>
            </a:r>
            <a:r>
              <a:rPr lang="nb-NO" b="1" dirty="0" err="1" smtClean="0">
                <a:solidFill>
                  <a:srgbClr val="002060"/>
                </a:solidFill>
              </a:rPr>
              <a:t>precip</a:t>
            </a:r>
            <a:endParaRPr lang="nb-NO" b="1" dirty="0">
              <a:solidFill>
                <a:srgbClr val="002060"/>
              </a:solidFill>
            </a:endParaRPr>
          </a:p>
        </p:txBody>
      </p:sp>
      <p:pic>
        <p:nvPicPr>
          <p:cNvPr id="11" name="Bild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03" y="1940818"/>
            <a:ext cx="3588544" cy="2114550"/>
          </a:xfrm>
          <a:prstGeom prst="rect">
            <a:avLst/>
          </a:prstGeom>
        </p:spPr>
      </p:pic>
      <p:sp>
        <p:nvSpPr>
          <p:cNvPr id="10" name="Ellipse 9"/>
          <p:cNvSpPr/>
          <p:nvPr/>
        </p:nvSpPr>
        <p:spPr>
          <a:xfrm>
            <a:off x="750618" y="2564904"/>
            <a:ext cx="1500831" cy="1490464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b="1" dirty="0"/>
          </a:p>
        </p:txBody>
      </p:sp>
      <p:sp>
        <p:nvSpPr>
          <p:cNvPr id="12" name="TekstSylinder 11"/>
          <p:cNvSpPr txBox="1"/>
          <p:nvPr/>
        </p:nvSpPr>
        <p:spPr>
          <a:xfrm>
            <a:off x="1691680" y="1403484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SO2</a:t>
            </a:r>
            <a:endParaRPr lang="nb-NO" dirty="0"/>
          </a:p>
        </p:txBody>
      </p:sp>
      <p:sp>
        <p:nvSpPr>
          <p:cNvPr id="13" name="Ellipse 12"/>
          <p:cNvSpPr/>
          <p:nvPr/>
        </p:nvSpPr>
        <p:spPr>
          <a:xfrm>
            <a:off x="4707218" y="2226568"/>
            <a:ext cx="1500831" cy="1490464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b="1" dirty="0"/>
          </a:p>
        </p:txBody>
      </p:sp>
      <p:sp>
        <p:nvSpPr>
          <p:cNvPr id="14" name="Ellipse 13"/>
          <p:cNvSpPr/>
          <p:nvPr/>
        </p:nvSpPr>
        <p:spPr>
          <a:xfrm>
            <a:off x="2351089" y="4653136"/>
            <a:ext cx="1500831" cy="1490464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b="1" dirty="0"/>
          </a:p>
        </p:txBody>
      </p:sp>
    </p:spTree>
    <p:extLst>
      <p:ext uri="{BB962C8B-B14F-4D97-AF65-F5344CB8AC3E}">
        <p14:creationId xmlns:p14="http://schemas.microsoft.com/office/powerpoint/2010/main" val="337589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PL03, </a:t>
            </a:r>
            <a:r>
              <a:rPr lang="nb-NO" dirty="0" err="1" smtClean="0"/>
              <a:t>Sniezka</a:t>
            </a:r>
            <a:r>
              <a:rPr lang="nb-NO" dirty="0" smtClean="0"/>
              <a:t> 1603m.a.s</a:t>
            </a: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03" y="1602482"/>
            <a:ext cx="3629025" cy="2114550"/>
          </a:xfrm>
          <a:prstGeom prst="rect">
            <a:avLst/>
          </a:prstGeom>
        </p:spPr>
      </p:pic>
      <p:sp>
        <p:nvSpPr>
          <p:cNvPr id="5" name="TekstSylinder 4"/>
          <p:cNvSpPr txBox="1"/>
          <p:nvPr/>
        </p:nvSpPr>
        <p:spPr>
          <a:xfrm>
            <a:off x="1826324" y="1196752"/>
            <a:ext cx="566181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nb-NO" b="1" dirty="0" smtClean="0">
                <a:solidFill>
                  <a:srgbClr val="002060"/>
                </a:solidFill>
              </a:rPr>
              <a:t>SO4</a:t>
            </a:r>
            <a:endParaRPr lang="nb-NO" b="1" dirty="0">
              <a:solidFill>
                <a:srgbClr val="002060"/>
              </a:solidFill>
            </a:endParaRP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03" y="4365104"/>
            <a:ext cx="3590925" cy="2114550"/>
          </a:xfrm>
          <a:prstGeom prst="rect">
            <a:avLst/>
          </a:prstGeom>
        </p:spPr>
      </p:pic>
      <p:sp>
        <p:nvSpPr>
          <p:cNvPr id="7" name="TekstSylinder 6"/>
          <p:cNvSpPr txBox="1"/>
          <p:nvPr/>
        </p:nvSpPr>
        <p:spPr>
          <a:xfrm>
            <a:off x="1807274" y="3933056"/>
            <a:ext cx="566181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nb-NO" b="1" dirty="0" smtClean="0">
                <a:solidFill>
                  <a:srgbClr val="002060"/>
                </a:solidFill>
              </a:rPr>
              <a:t>SO2</a:t>
            </a:r>
            <a:endParaRPr lang="nb-NO" b="1" dirty="0">
              <a:solidFill>
                <a:srgbClr val="002060"/>
              </a:solidFill>
            </a:endParaRPr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4359563"/>
            <a:ext cx="3629025" cy="2114550"/>
          </a:xfrm>
          <a:prstGeom prst="rect">
            <a:avLst/>
          </a:prstGeom>
        </p:spPr>
      </p:pic>
      <p:sp>
        <p:nvSpPr>
          <p:cNvPr id="9" name="TekstSylinder 8"/>
          <p:cNvSpPr txBox="1"/>
          <p:nvPr/>
        </p:nvSpPr>
        <p:spPr>
          <a:xfrm>
            <a:off x="5220072" y="3928596"/>
            <a:ext cx="1663725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nb-NO" b="1" dirty="0" smtClean="0">
                <a:solidFill>
                  <a:srgbClr val="002060"/>
                </a:solidFill>
              </a:rPr>
              <a:t>S </a:t>
            </a:r>
            <a:r>
              <a:rPr lang="nb-NO" b="1" dirty="0" err="1" smtClean="0">
                <a:solidFill>
                  <a:srgbClr val="002060"/>
                </a:solidFill>
              </a:rPr>
              <a:t>conc</a:t>
            </a:r>
            <a:r>
              <a:rPr lang="nb-NO" b="1" dirty="0" smtClean="0">
                <a:solidFill>
                  <a:srgbClr val="002060"/>
                </a:solidFill>
              </a:rPr>
              <a:t> in </a:t>
            </a:r>
            <a:r>
              <a:rPr lang="nb-NO" b="1" dirty="0" err="1" smtClean="0">
                <a:solidFill>
                  <a:srgbClr val="002060"/>
                </a:solidFill>
              </a:rPr>
              <a:t>precip</a:t>
            </a:r>
            <a:endParaRPr lang="nb-NO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38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1895</TotalTime>
  <Words>1069</Words>
  <Application>Microsoft Office PowerPoint</Application>
  <PresentationFormat>Skjermfremvisning (4:3)</PresentationFormat>
  <Paragraphs>204</Paragraphs>
  <Slides>42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42</vt:i4>
      </vt:variant>
    </vt:vector>
  </HeadingPairs>
  <TitlesOfParts>
    <vt:vector size="43" baseType="lpstr">
      <vt:lpstr>Office-tema</vt:lpstr>
      <vt:lpstr>Trends in sulphur and nitrogen components</vt:lpstr>
      <vt:lpstr>Model set-up</vt:lpstr>
      <vt:lpstr>Trends in SOx emissions</vt:lpstr>
      <vt:lpstr>PowerPoint-presentasjon</vt:lpstr>
      <vt:lpstr>PowerPoint-presentasjon</vt:lpstr>
      <vt:lpstr>PowerPoint-presentasjon</vt:lpstr>
      <vt:lpstr>DE03, Schauinsland, 1205m.a.s</vt:lpstr>
      <vt:lpstr>HU02</vt:lpstr>
      <vt:lpstr>PL03, Sniezka 1603m.a.s</vt:lpstr>
      <vt:lpstr>SO4</vt:lpstr>
      <vt:lpstr>PowerPoint-presentasjon</vt:lpstr>
      <vt:lpstr>NO42 Zeppelin mountain (Svalbard) </vt:lpstr>
      <vt:lpstr>PowerPoint-presentasjon</vt:lpstr>
      <vt:lpstr>PowerPoint-presentasjon</vt:lpstr>
      <vt:lpstr>Summary sulphur</vt:lpstr>
      <vt:lpstr>Trends in reduced nitrogen</vt:lpstr>
      <vt:lpstr>PowerPoint-presentasjon</vt:lpstr>
      <vt:lpstr>French sites, why so large trend?</vt:lpstr>
      <vt:lpstr>PowerPoint-presentasjon</vt:lpstr>
      <vt:lpstr>PowerPoint-presentasjon</vt:lpstr>
      <vt:lpstr>PowerPoint-presentasjon</vt:lpstr>
      <vt:lpstr>Summary, reduced nitrogen</vt:lpstr>
      <vt:lpstr>PowerPoint-presentasjon</vt:lpstr>
      <vt:lpstr>PowerPoint-presentasjon</vt:lpstr>
      <vt:lpstr>Why so many non-signifiant sites? 4 Examples</vt:lpstr>
      <vt:lpstr>PowerPoint-presentasjon</vt:lpstr>
      <vt:lpstr>PowerPoint-presentasjon</vt:lpstr>
      <vt:lpstr>PowerPoint-presentasjon</vt:lpstr>
      <vt:lpstr>Some examples of ‘non-significant’ sites</vt:lpstr>
      <vt:lpstr>Some examples of ‘significant’ sites</vt:lpstr>
      <vt:lpstr>Summary oxidized nitrogen</vt:lpstr>
      <vt:lpstr>Conclusions</vt:lpstr>
      <vt:lpstr>Ozone</vt:lpstr>
      <vt:lpstr>Trends P95 (dmax O3)</vt:lpstr>
      <vt:lpstr>Significance level of 80%, P95</vt:lpstr>
      <vt:lpstr>Trends P50 (dmax O3 Apr-Sep)</vt:lpstr>
      <vt:lpstr>Time series 1990-2012 (p95(O3dmax))</vt:lpstr>
      <vt:lpstr>Time series 1990-2012 (p95(O3dmax))</vt:lpstr>
      <vt:lpstr>Preliminary conclusions O3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Trends</dc:title>
  <dc:creator>Hilde Fagerli</dc:creator>
  <cp:lastModifiedBy>Hilde Fagerli</cp:lastModifiedBy>
  <cp:revision>28</cp:revision>
  <dcterms:created xsi:type="dcterms:W3CDTF">2015-04-28T08:45:31Z</dcterms:created>
  <dcterms:modified xsi:type="dcterms:W3CDTF">2015-05-06T08:37:59Z</dcterms:modified>
</cp:coreProperties>
</file>